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handoutMasterIdLst>
    <p:handoutMasterId r:id="rId15"/>
  </p:handoutMasterIdLst>
  <p:sldIdLst>
    <p:sldId id="347" r:id="rId3"/>
    <p:sldId id="348" r:id="rId4"/>
    <p:sldId id="349" r:id="rId5"/>
    <p:sldId id="413" r:id="rId6"/>
    <p:sldId id="367" r:id="rId7"/>
    <p:sldId id="414" r:id="rId8"/>
    <p:sldId id="415" r:id="rId10"/>
    <p:sldId id="359" r:id="rId11"/>
    <p:sldId id="416" r:id="rId12"/>
    <p:sldId id="417" r:id="rId13"/>
    <p:sldId id="370" r:id="rId14"/>
  </p:sldIdLst>
  <p:sldSz cx="12192000" cy="6858000"/>
  <p:notesSz cx="6858000" cy="9144000"/>
  <p:embeddedFontLst>
    <p:embeddedFont>
      <p:font typeface="SimSun" panose="02010600030101010101" pitchFamily="2" charset="-122"/>
      <p:regular r:id="rId19"/>
    </p:embeddedFont>
    <p:embeddedFont>
      <p:font typeface="Gilroy" panose="00000400000000000000" charset="0"/>
      <p:regular r:id="rId20"/>
    </p:embeddedFont>
    <p:embeddedFont>
      <p:font typeface="Montserrat" charset="0"/>
      <p:regular r:id="rId21"/>
      <p:bold r:id="rId22"/>
      <p:italic r:id="rId23"/>
      <p:boldItalic r:id="rId24"/>
    </p:embeddedFont>
    <p:embeddedFont>
      <p:font typeface="Arial Black" panose="020B0A04020102020204" charset="0"/>
      <p:bold r:id="rId25"/>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D5C3EF26-24B7-4CB6-ACC5-A9CC96F73EED}">
          <p14:sldIdLst>
            <p14:sldId id="347"/>
            <p14:sldId id="348"/>
            <p14:sldId id="349"/>
            <p14:sldId id="413"/>
            <p14:sldId id="367"/>
            <p14:sldId id="414"/>
            <p14:sldId id="415"/>
            <p14:sldId id="359"/>
            <p14:sldId id="416"/>
            <p14:sldId id="417"/>
            <p14:sldId id="370"/>
          </p14:sldIdLst>
        </p14:section>
      </p14:sectionLst>
    </p:ext>
    <p:ext uri="{EFAFB233-063F-42B5-8137-9DF3F51BA10A}">
      <p15:sldGuideLst xmlns:p15="http://schemas.microsoft.com/office/powerpoint/2012/main">
        <p15:guide id="2" pos="3840" userDrawn="1">
          <p15:clr>
            <a:srgbClr val="A4A3A4"/>
          </p15:clr>
        </p15:guide>
        <p15:guide id="3" orient="horz" pos="24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5F5F5"/>
    <a:srgbClr val="F59563"/>
    <a:srgbClr val="F4F4F4"/>
    <a:srgbClr val="FBD0BB"/>
    <a:srgbClr val="7BAEEB"/>
    <a:srgbClr val="A86061"/>
    <a:srgbClr val="81B3E4"/>
    <a:srgbClr val="6666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41" autoAdjust="0"/>
    <p:restoredTop sz="94638" autoAdjust="0"/>
  </p:normalViewPr>
  <p:slideViewPr>
    <p:cSldViewPr snapToGrid="0" showGuides="1">
      <p:cViewPr>
        <p:scale>
          <a:sx n="50" d="100"/>
          <a:sy n="50" d="100"/>
        </p:scale>
        <p:origin x="1530" y="1206"/>
      </p:cViewPr>
      <p:guideLst>
        <p:guide pos="3840"/>
        <p:guide orient="horz" pos="2414"/>
      </p:guideLst>
    </p:cSldViewPr>
  </p:slideViewPr>
  <p:notesTextViewPr>
    <p:cViewPr>
      <p:scale>
        <a:sx n="1" d="1"/>
        <a:sy n="1" d="1"/>
      </p:scale>
      <p:origin x="0" y="0"/>
    </p:cViewPr>
  </p:notesTextViewPr>
  <p:sorterViewPr>
    <p:cViewPr>
      <p:scale>
        <a:sx n="100" d="100"/>
        <a:sy n="100" d="100"/>
      </p:scale>
      <p:origin x="0" y="-534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5.xml"/><Relationship Id="rId25" Type="http://schemas.openxmlformats.org/officeDocument/2006/relationships/font" Target="fonts/font7.fntdata"/><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Gilroy" panose="00000400000000000000" charset="0"/>
              <a:ea typeface="Gilroy" panose="00000400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Gilroy" panose="00000400000000000000" charset="0"/>
                <a:ea typeface="Gilroy" panose="00000400000000000000" charset="0"/>
              </a:rPr>
            </a:fld>
            <a:endParaRPr lang="zh-CN" altLang="en-US">
              <a:latin typeface="Gilroy" panose="00000400000000000000" charset="0"/>
              <a:ea typeface="Gilroy" panose="00000400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Gilroy" panose="00000400000000000000" charset="0"/>
              <a:ea typeface="Gilroy" panose="00000400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Gilroy" panose="00000400000000000000" charset="0"/>
                <a:ea typeface="Gilroy" panose="00000400000000000000" charset="0"/>
              </a:rPr>
            </a:fld>
            <a:endParaRPr lang="zh-CN" altLang="en-US">
              <a:latin typeface="Gilroy" panose="00000400000000000000" charset="0"/>
              <a:ea typeface="Gilroy" panose="00000400000000000000"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ilroy" panose="00000400000000000000" charset="0"/>
                <a:ea typeface="Gilroy" panose="00000400000000000000"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ilroy" panose="00000400000000000000" charset="0"/>
                <a:ea typeface="Gilroy" panose="00000400000000000000" charset="0"/>
              </a:defRPr>
            </a:lvl1pPr>
          </a:lstStyle>
          <a:p>
            <a:fld id="{88B30F0F-2FCE-41B7-BA44-BA2C5115099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ilroy" panose="00000400000000000000" charset="0"/>
                <a:ea typeface="Gilroy" panose="00000400000000000000"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ilroy" panose="00000400000000000000" charset="0"/>
                <a:ea typeface="Gilroy" panose="00000400000000000000" charset="0"/>
              </a:defRPr>
            </a:lvl1pPr>
          </a:lstStyle>
          <a:p>
            <a:fld id="{E87FBA69-B7CC-4FB5-995C-F38E4AC542A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ilroy" panose="00000400000000000000" charset="0"/>
        <a:ea typeface="Gilroy" panose="00000400000000000000" charset="0"/>
        <a:cs typeface="+mn-cs"/>
      </a:defRPr>
    </a:lvl1pPr>
    <a:lvl2pPr marL="457200" algn="l" defTabSz="914400" rtl="0" eaLnBrk="1" latinLnBrk="0" hangingPunct="1">
      <a:defRPr sz="1200" kern="1200">
        <a:solidFill>
          <a:schemeClr val="tx1"/>
        </a:solidFill>
        <a:latin typeface="Gilroy" panose="00000400000000000000" charset="0"/>
        <a:ea typeface="Gilroy" panose="00000400000000000000" charset="0"/>
        <a:cs typeface="+mn-cs"/>
      </a:defRPr>
    </a:lvl2pPr>
    <a:lvl3pPr marL="914400" algn="l" defTabSz="914400" rtl="0" eaLnBrk="1" latinLnBrk="0" hangingPunct="1">
      <a:defRPr sz="1200" kern="1200">
        <a:solidFill>
          <a:schemeClr val="tx1"/>
        </a:solidFill>
        <a:latin typeface="Gilroy" panose="00000400000000000000" charset="0"/>
        <a:ea typeface="Gilroy" panose="00000400000000000000" charset="0"/>
        <a:cs typeface="+mn-cs"/>
      </a:defRPr>
    </a:lvl3pPr>
    <a:lvl4pPr marL="1371600" algn="l" defTabSz="914400" rtl="0" eaLnBrk="1" latinLnBrk="0" hangingPunct="1">
      <a:defRPr sz="1200" kern="1200">
        <a:solidFill>
          <a:schemeClr val="tx1"/>
        </a:solidFill>
        <a:latin typeface="Gilroy" panose="00000400000000000000" charset="0"/>
        <a:ea typeface="Gilroy" panose="00000400000000000000" charset="0"/>
        <a:cs typeface="+mn-cs"/>
      </a:defRPr>
    </a:lvl4pPr>
    <a:lvl5pPr marL="1828800" algn="l" defTabSz="914400" rtl="0" eaLnBrk="1" latinLnBrk="0" hangingPunct="1">
      <a:defRPr sz="1200" kern="1200">
        <a:solidFill>
          <a:schemeClr val="tx1"/>
        </a:solidFill>
        <a:latin typeface="Gilroy" panose="00000400000000000000" charset="0"/>
        <a:ea typeface="Gilroy" panose="00000400000000000000"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5581650" y="1125538"/>
            <a:ext cx="6059488" cy="3809998"/>
          </a:xfrm>
          <a:custGeom>
            <a:avLst/>
            <a:gdLst>
              <a:gd name="connsiteX0" fmla="*/ 158801 w 6059488"/>
              <a:gd name="connsiteY0" fmla="*/ 0 h 3809998"/>
              <a:gd name="connsiteX1" fmla="*/ 5900687 w 6059488"/>
              <a:gd name="connsiteY1" fmla="*/ 0 h 3809998"/>
              <a:gd name="connsiteX2" fmla="*/ 6059488 w 6059488"/>
              <a:gd name="connsiteY2" fmla="*/ 158801 h 3809998"/>
              <a:gd name="connsiteX3" fmla="*/ 6059488 w 6059488"/>
              <a:gd name="connsiteY3" fmla="*/ 3651197 h 3809998"/>
              <a:gd name="connsiteX4" fmla="*/ 5900687 w 6059488"/>
              <a:gd name="connsiteY4" fmla="*/ 3809998 h 3809998"/>
              <a:gd name="connsiteX5" fmla="*/ 158801 w 6059488"/>
              <a:gd name="connsiteY5" fmla="*/ 3809998 h 3809998"/>
              <a:gd name="connsiteX6" fmla="*/ 0 w 6059488"/>
              <a:gd name="connsiteY6" fmla="*/ 3651197 h 3809998"/>
              <a:gd name="connsiteX7" fmla="*/ 0 w 6059488"/>
              <a:gd name="connsiteY7" fmla="*/ 158801 h 3809998"/>
              <a:gd name="connsiteX8" fmla="*/ 158801 w 6059488"/>
              <a:gd name="connsiteY8" fmla="*/ 0 h 380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9488" h="3809998">
                <a:moveTo>
                  <a:pt x="158801" y="0"/>
                </a:moveTo>
                <a:lnTo>
                  <a:pt x="5900687" y="0"/>
                </a:lnTo>
                <a:cubicBezTo>
                  <a:pt x="5988390" y="0"/>
                  <a:pt x="6059488" y="71098"/>
                  <a:pt x="6059488" y="158801"/>
                </a:cubicBezTo>
                <a:lnTo>
                  <a:pt x="6059488" y="3651197"/>
                </a:lnTo>
                <a:cubicBezTo>
                  <a:pt x="6059488" y="3738900"/>
                  <a:pt x="5988390" y="3809998"/>
                  <a:pt x="5900687" y="3809998"/>
                </a:cubicBezTo>
                <a:lnTo>
                  <a:pt x="158801" y="3809998"/>
                </a:lnTo>
                <a:cubicBezTo>
                  <a:pt x="71098" y="3809998"/>
                  <a:pt x="0" y="3738900"/>
                  <a:pt x="0" y="3651197"/>
                </a:cubicBezTo>
                <a:lnTo>
                  <a:pt x="0" y="158801"/>
                </a:lnTo>
                <a:cubicBezTo>
                  <a:pt x="0" y="71098"/>
                  <a:pt x="71098" y="0"/>
                  <a:pt x="158801"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7372350" y="0"/>
            <a:ext cx="4819650" cy="6858000"/>
          </a:xfrm>
          <a:custGeom>
            <a:avLst/>
            <a:gdLst>
              <a:gd name="connsiteX0" fmla="*/ 0 w 4819650"/>
              <a:gd name="connsiteY0" fmla="*/ 0 h 6858000"/>
              <a:gd name="connsiteX1" fmla="*/ 4819650 w 4819650"/>
              <a:gd name="connsiteY1" fmla="*/ 0 h 6858000"/>
              <a:gd name="connsiteX2" fmla="*/ 4819650 w 4819650"/>
              <a:gd name="connsiteY2" fmla="*/ 6858000 h 6858000"/>
              <a:gd name="connsiteX3" fmla="*/ 0 w 48196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9650" h="6858000">
                <a:moveTo>
                  <a:pt x="0" y="0"/>
                </a:moveTo>
                <a:lnTo>
                  <a:pt x="4819650" y="0"/>
                </a:lnTo>
                <a:lnTo>
                  <a:pt x="4819650" y="6858000"/>
                </a:lnTo>
                <a:lnTo>
                  <a:pt x="0" y="6858000"/>
                </a:ln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4499428"/>
            <a:ext cx="12192000" cy="2358571"/>
          </a:xfrm>
          <a:custGeom>
            <a:avLst/>
            <a:gdLst>
              <a:gd name="connsiteX0" fmla="*/ 0 w 12192000"/>
              <a:gd name="connsiteY0" fmla="*/ 0 h 2358571"/>
              <a:gd name="connsiteX1" fmla="*/ 12192000 w 12192000"/>
              <a:gd name="connsiteY1" fmla="*/ 0 h 2358571"/>
              <a:gd name="connsiteX2" fmla="*/ 12192000 w 12192000"/>
              <a:gd name="connsiteY2" fmla="*/ 2358571 h 2358571"/>
              <a:gd name="connsiteX3" fmla="*/ 0 w 12192000"/>
              <a:gd name="connsiteY3" fmla="*/ 2358571 h 2358571"/>
            </a:gdLst>
            <a:ahLst/>
            <a:cxnLst>
              <a:cxn ang="0">
                <a:pos x="connsiteX0" y="connsiteY0"/>
              </a:cxn>
              <a:cxn ang="0">
                <a:pos x="connsiteX1" y="connsiteY1"/>
              </a:cxn>
              <a:cxn ang="0">
                <a:pos x="connsiteX2" y="connsiteY2"/>
              </a:cxn>
              <a:cxn ang="0">
                <a:pos x="connsiteX3" y="connsiteY3"/>
              </a:cxn>
            </a:cxnLst>
            <a:rect l="l" t="t" r="r" b="b"/>
            <a:pathLst>
              <a:path w="12192000" h="2358571">
                <a:moveTo>
                  <a:pt x="0" y="0"/>
                </a:moveTo>
                <a:lnTo>
                  <a:pt x="12192000" y="0"/>
                </a:lnTo>
                <a:lnTo>
                  <a:pt x="12192000" y="2358571"/>
                </a:lnTo>
                <a:lnTo>
                  <a:pt x="0" y="2358571"/>
                </a:ln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995562" y="3429000"/>
            <a:ext cx="1435383" cy="987034"/>
          </a:xfrm>
          <a:custGeom>
            <a:avLst/>
            <a:gdLst>
              <a:gd name="connsiteX0" fmla="*/ 132894 w 1435383"/>
              <a:gd name="connsiteY0" fmla="*/ 0 h 987034"/>
              <a:gd name="connsiteX1" fmla="*/ 1302489 w 1435383"/>
              <a:gd name="connsiteY1" fmla="*/ 0 h 987034"/>
              <a:gd name="connsiteX2" fmla="*/ 1435383 w 1435383"/>
              <a:gd name="connsiteY2" fmla="*/ 132894 h 987034"/>
              <a:gd name="connsiteX3" fmla="*/ 1435383 w 1435383"/>
              <a:gd name="connsiteY3" fmla="*/ 854140 h 987034"/>
              <a:gd name="connsiteX4" fmla="*/ 1302489 w 1435383"/>
              <a:gd name="connsiteY4" fmla="*/ 987034 h 987034"/>
              <a:gd name="connsiteX5" fmla="*/ 132894 w 1435383"/>
              <a:gd name="connsiteY5" fmla="*/ 987034 h 987034"/>
              <a:gd name="connsiteX6" fmla="*/ 0 w 1435383"/>
              <a:gd name="connsiteY6" fmla="*/ 854140 h 987034"/>
              <a:gd name="connsiteX7" fmla="*/ 0 w 1435383"/>
              <a:gd name="connsiteY7" fmla="*/ 132894 h 987034"/>
              <a:gd name="connsiteX8" fmla="*/ 132894 w 1435383"/>
              <a:gd name="connsiteY8" fmla="*/ 0 h 9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383" h="987034">
                <a:moveTo>
                  <a:pt x="132894" y="0"/>
                </a:moveTo>
                <a:lnTo>
                  <a:pt x="1302489" y="0"/>
                </a:lnTo>
                <a:cubicBezTo>
                  <a:pt x="1375884" y="0"/>
                  <a:pt x="1435383" y="59499"/>
                  <a:pt x="1435383" y="132894"/>
                </a:cubicBezTo>
                <a:lnTo>
                  <a:pt x="1435383" y="854140"/>
                </a:lnTo>
                <a:cubicBezTo>
                  <a:pt x="1435383" y="927535"/>
                  <a:pt x="1375884" y="987034"/>
                  <a:pt x="1302489" y="987034"/>
                </a:cubicBezTo>
                <a:lnTo>
                  <a:pt x="132894" y="987034"/>
                </a:lnTo>
                <a:cubicBezTo>
                  <a:pt x="59499" y="987034"/>
                  <a:pt x="0" y="927535"/>
                  <a:pt x="0" y="854140"/>
                </a:cubicBezTo>
                <a:lnTo>
                  <a:pt x="0" y="132894"/>
                </a:lnTo>
                <a:cubicBezTo>
                  <a:pt x="0" y="59499"/>
                  <a:pt x="59499" y="0"/>
                  <a:pt x="132894"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382945" y="4586513"/>
            <a:ext cx="3048000" cy="1825385"/>
          </a:xfrm>
          <a:custGeom>
            <a:avLst/>
            <a:gdLst>
              <a:gd name="connsiteX0" fmla="*/ 91196 w 3048000"/>
              <a:gd name="connsiteY0" fmla="*/ 0 h 1825385"/>
              <a:gd name="connsiteX1" fmla="*/ 2956804 w 3048000"/>
              <a:gd name="connsiteY1" fmla="*/ 0 h 1825385"/>
              <a:gd name="connsiteX2" fmla="*/ 3048000 w 3048000"/>
              <a:gd name="connsiteY2" fmla="*/ 91196 h 1825385"/>
              <a:gd name="connsiteX3" fmla="*/ 3048000 w 3048000"/>
              <a:gd name="connsiteY3" fmla="*/ 1734189 h 1825385"/>
              <a:gd name="connsiteX4" fmla="*/ 2956804 w 3048000"/>
              <a:gd name="connsiteY4" fmla="*/ 1825385 h 1825385"/>
              <a:gd name="connsiteX5" fmla="*/ 91196 w 3048000"/>
              <a:gd name="connsiteY5" fmla="*/ 1825385 h 1825385"/>
              <a:gd name="connsiteX6" fmla="*/ 0 w 3048000"/>
              <a:gd name="connsiteY6" fmla="*/ 1734189 h 1825385"/>
              <a:gd name="connsiteX7" fmla="*/ 0 w 3048000"/>
              <a:gd name="connsiteY7" fmla="*/ 91196 h 1825385"/>
              <a:gd name="connsiteX8" fmla="*/ 91196 w 3048000"/>
              <a:gd name="connsiteY8" fmla="*/ 0 h 182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1825385">
                <a:moveTo>
                  <a:pt x="91196" y="0"/>
                </a:moveTo>
                <a:lnTo>
                  <a:pt x="2956804" y="0"/>
                </a:lnTo>
                <a:cubicBezTo>
                  <a:pt x="3007170" y="0"/>
                  <a:pt x="3048000" y="40830"/>
                  <a:pt x="3048000" y="91196"/>
                </a:cubicBezTo>
                <a:lnTo>
                  <a:pt x="3048000" y="1734189"/>
                </a:lnTo>
                <a:cubicBezTo>
                  <a:pt x="3048000" y="1784555"/>
                  <a:pt x="3007170" y="1825385"/>
                  <a:pt x="2956804" y="1825385"/>
                </a:cubicBezTo>
                <a:lnTo>
                  <a:pt x="91196" y="1825385"/>
                </a:lnTo>
                <a:cubicBezTo>
                  <a:pt x="40830" y="1825385"/>
                  <a:pt x="0" y="1784555"/>
                  <a:pt x="0" y="1734189"/>
                </a:cubicBezTo>
                <a:lnTo>
                  <a:pt x="0" y="91196"/>
                </a:lnTo>
                <a:cubicBezTo>
                  <a:pt x="0" y="40830"/>
                  <a:pt x="40830" y="0"/>
                  <a:pt x="91196"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633830" y="3146474"/>
            <a:ext cx="3007308" cy="1330312"/>
          </a:xfrm>
          <a:custGeom>
            <a:avLst/>
            <a:gdLst>
              <a:gd name="connsiteX0" fmla="*/ 147678 w 3007308"/>
              <a:gd name="connsiteY0" fmla="*/ 0 h 1330312"/>
              <a:gd name="connsiteX1" fmla="*/ 2859630 w 3007308"/>
              <a:gd name="connsiteY1" fmla="*/ 0 h 1330312"/>
              <a:gd name="connsiteX2" fmla="*/ 3007308 w 3007308"/>
              <a:gd name="connsiteY2" fmla="*/ 147678 h 1330312"/>
              <a:gd name="connsiteX3" fmla="*/ 3007308 w 3007308"/>
              <a:gd name="connsiteY3" fmla="*/ 1182634 h 1330312"/>
              <a:gd name="connsiteX4" fmla="*/ 2859630 w 3007308"/>
              <a:gd name="connsiteY4" fmla="*/ 1330312 h 1330312"/>
              <a:gd name="connsiteX5" fmla="*/ 147678 w 3007308"/>
              <a:gd name="connsiteY5" fmla="*/ 1330312 h 1330312"/>
              <a:gd name="connsiteX6" fmla="*/ 0 w 3007308"/>
              <a:gd name="connsiteY6" fmla="*/ 1182634 h 1330312"/>
              <a:gd name="connsiteX7" fmla="*/ 0 w 3007308"/>
              <a:gd name="connsiteY7" fmla="*/ 147678 h 1330312"/>
              <a:gd name="connsiteX8" fmla="*/ 147678 w 3007308"/>
              <a:gd name="connsiteY8" fmla="*/ 0 h 133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7308" h="1330312">
                <a:moveTo>
                  <a:pt x="147678" y="0"/>
                </a:moveTo>
                <a:lnTo>
                  <a:pt x="2859630" y="0"/>
                </a:lnTo>
                <a:cubicBezTo>
                  <a:pt x="2941190" y="0"/>
                  <a:pt x="3007308" y="66118"/>
                  <a:pt x="3007308" y="147678"/>
                </a:cubicBezTo>
                <a:lnTo>
                  <a:pt x="3007308" y="1182634"/>
                </a:lnTo>
                <a:cubicBezTo>
                  <a:pt x="3007308" y="1264194"/>
                  <a:pt x="2941190" y="1330312"/>
                  <a:pt x="2859630" y="1330312"/>
                </a:cubicBezTo>
                <a:lnTo>
                  <a:pt x="147678" y="1330312"/>
                </a:lnTo>
                <a:cubicBezTo>
                  <a:pt x="66118" y="1330312"/>
                  <a:pt x="0" y="1264194"/>
                  <a:pt x="0" y="1182634"/>
                </a:cubicBezTo>
                <a:lnTo>
                  <a:pt x="0" y="147678"/>
                </a:lnTo>
                <a:cubicBezTo>
                  <a:pt x="0" y="66118"/>
                  <a:pt x="66118" y="0"/>
                  <a:pt x="147678"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3"/>
          </p:nvPr>
        </p:nvSpPr>
        <p:spPr>
          <a:xfrm>
            <a:off x="8633830" y="4677284"/>
            <a:ext cx="1255034" cy="749882"/>
          </a:xfrm>
          <a:custGeom>
            <a:avLst/>
            <a:gdLst>
              <a:gd name="connsiteX0" fmla="*/ 100964 w 1255034"/>
              <a:gd name="connsiteY0" fmla="*/ 0 h 749882"/>
              <a:gd name="connsiteX1" fmla="*/ 1154070 w 1255034"/>
              <a:gd name="connsiteY1" fmla="*/ 0 h 749882"/>
              <a:gd name="connsiteX2" fmla="*/ 1255034 w 1255034"/>
              <a:gd name="connsiteY2" fmla="*/ 100964 h 749882"/>
              <a:gd name="connsiteX3" fmla="*/ 1255034 w 1255034"/>
              <a:gd name="connsiteY3" fmla="*/ 648918 h 749882"/>
              <a:gd name="connsiteX4" fmla="*/ 1154070 w 1255034"/>
              <a:gd name="connsiteY4" fmla="*/ 749882 h 749882"/>
              <a:gd name="connsiteX5" fmla="*/ 100964 w 1255034"/>
              <a:gd name="connsiteY5" fmla="*/ 749882 h 749882"/>
              <a:gd name="connsiteX6" fmla="*/ 0 w 1255034"/>
              <a:gd name="connsiteY6" fmla="*/ 648918 h 749882"/>
              <a:gd name="connsiteX7" fmla="*/ 0 w 1255034"/>
              <a:gd name="connsiteY7" fmla="*/ 100964 h 749882"/>
              <a:gd name="connsiteX8" fmla="*/ 100964 w 1255034"/>
              <a:gd name="connsiteY8" fmla="*/ 0 h 74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034" h="749882">
                <a:moveTo>
                  <a:pt x="100964" y="0"/>
                </a:moveTo>
                <a:lnTo>
                  <a:pt x="1154070" y="0"/>
                </a:lnTo>
                <a:cubicBezTo>
                  <a:pt x="1209831" y="0"/>
                  <a:pt x="1255034" y="45203"/>
                  <a:pt x="1255034" y="100964"/>
                </a:cubicBezTo>
                <a:lnTo>
                  <a:pt x="1255034" y="648918"/>
                </a:lnTo>
                <a:cubicBezTo>
                  <a:pt x="1255034" y="704679"/>
                  <a:pt x="1209831" y="749882"/>
                  <a:pt x="1154070" y="749882"/>
                </a:cubicBezTo>
                <a:lnTo>
                  <a:pt x="100964" y="749882"/>
                </a:lnTo>
                <a:cubicBezTo>
                  <a:pt x="45203" y="749882"/>
                  <a:pt x="0" y="704679"/>
                  <a:pt x="0" y="648918"/>
                </a:cubicBezTo>
                <a:lnTo>
                  <a:pt x="0" y="100964"/>
                </a:lnTo>
                <a:cubicBezTo>
                  <a:pt x="0" y="45203"/>
                  <a:pt x="45203" y="0"/>
                  <a:pt x="100964"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487887" y="1148162"/>
            <a:ext cx="5110246" cy="5089126"/>
          </a:xfrm>
          <a:custGeom>
            <a:avLst/>
            <a:gdLst>
              <a:gd name="connsiteX0" fmla="*/ 267637 w 5110246"/>
              <a:gd name="connsiteY0" fmla="*/ 0 h 5089126"/>
              <a:gd name="connsiteX1" fmla="*/ 4842609 w 5110246"/>
              <a:gd name="connsiteY1" fmla="*/ 0 h 5089126"/>
              <a:gd name="connsiteX2" fmla="*/ 5110246 w 5110246"/>
              <a:gd name="connsiteY2" fmla="*/ 267637 h 5089126"/>
              <a:gd name="connsiteX3" fmla="*/ 5110246 w 5110246"/>
              <a:gd name="connsiteY3" fmla="*/ 4821489 h 5089126"/>
              <a:gd name="connsiteX4" fmla="*/ 4842609 w 5110246"/>
              <a:gd name="connsiteY4" fmla="*/ 5089126 h 5089126"/>
              <a:gd name="connsiteX5" fmla="*/ 267637 w 5110246"/>
              <a:gd name="connsiteY5" fmla="*/ 5089126 h 5089126"/>
              <a:gd name="connsiteX6" fmla="*/ 0 w 5110246"/>
              <a:gd name="connsiteY6" fmla="*/ 4821489 h 5089126"/>
              <a:gd name="connsiteX7" fmla="*/ 0 w 5110246"/>
              <a:gd name="connsiteY7" fmla="*/ 267637 h 5089126"/>
              <a:gd name="connsiteX8" fmla="*/ 267637 w 5110246"/>
              <a:gd name="connsiteY8" fmla="*/ 0 h 508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246" h="5089126">
                <a:moveTo>
                  <a:pt x="267637" y="0"/>
                </a:moveTo>
                <a:lnTo>
                  <a:pt x="4842609" y="0"/>
                </a:lnTo>
                <a:cubicBezTo>
                  <a:pt x="4990421" y="0"/>
                  <a:pt x="5110246" y="119825"/>
                  <a:pt x="5110246" y="267637"/>
                </a:cubicBezTo>
                <a:lnTo>
                  <a:pt x="5110246" y="4821489"/>
                </a:lnTo>
                <a:cubicBezTo>
                  <a:pt x="5110246" y="4969301"/>
                  <a:pt x="4990421" y="5089126"/>
                  <a:pt x="4842609" y="5089126"/>
                </a:cubicBezTo>
                <a:lnTo>
                  <a:pt x="267637" y="5089126"/>
                </a:lnTo>
                <a:cubicBezTo>
                  <a:pt x="119825" y="5089126"/>
                  <a:pt x="0" y="4969301"/>
                  <a:pt x="0" y="4821489"/>
                </a:cubicBezTo>
                <a:lnTo>
                  <a:pt x="0" y="267637"/>
                </a:lnTo>
                <a:cubicBezTo>
                  <a:pt x="0" y="119825"/>
                  <a:pt x="119825" y="0"/>
                  <a:pt x="267637"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1055687" y="1183704"/>
            <a:ext cx="5230812" cy="3693096"/>
          </a:xfrm>
          <a:custGeom>
            <a:avLst/>
            <a:gdLst>
              <a:gd name="connsiteX0" fmla="*/ 224319 w 5230812"/>
              <a:gd name="connsiteY0" fmla="*/ 0 h 3693096"/>
              <a:gd name="connsiteX1" fmla="*/ 5006493 w 5230812"/>
              <a:gd name="connsiteY1" fmla="*/ 0 h 3693096"/>
              <a:gd name="connsiteX2" fmla="*/ 5230812 w 5230812"/>
              <a:gd name="connsiteY2" fmla="*/ 224319 h 3693096"/>
              <a:gd name="connsiteX3" fmla="*/ 5230812 w 5230812"/>
              <a:gd name="connsiteY3" fmla="*/ 3468777 h 3693096"/>
              <a:gd name="connsiteX4" fmla="*/ 5006493 w 5230812"/>
              <a:gd name="connsiteY4" fmla="*/ 3693096 h 3693096"/>
              <a:gd name="connsiteX5" fmla="*/ 224319 w 5230812"/>
              <a:gd name="connsiteY5" fmla="*/ 3693096 h 3693096"/>
              <a:gd name="connsiteX6" fmla="*/ 0 w 5230812"/>
              <a:gd name="connsiteY6" fmla="*/ 3468777 h 3693096"/>
              <a:gd name="connsiteX7" fmla="*/ 0 w 5230812"/>
              <a:gd name="connsiteY7" fmla="*/ 224319 h 3693096"/>
              <a:gd name="connsiteX8" fmla="*/ 224319 w 5230812"/>
              <a:gd name="connsiteY8" fmla="*/ 0 h 369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0812" h="3693096">
                <a:moveTo>
                  <a:pt x="224319" y="0"/>
                </a:moveTo>
                <a:lnTo>
                  <a:pt x="5006493" y="0"/>
                </a:lnTo>
                <a:cubicBezTo>
                  <a:pt x="5130381" y="0"/>
                  <a:pt x="5230812" y="100431"/>
                  <a:pt x="5230812" y="224319"/>
                </a:cubicBezTo>
                <a:lnTo>
                  <a:pt x="5230812" y="3468777"/>
                </a:lnTo>
                <a:cubicBezTo>
                  <a:pt x="5230812" y="3592665"/>
                  <a:pt x="5130381" y="3693096"/>
                  <a:pt x="5006493" y="3693096"/>
                </a:cubicBezTo>
                <a:lnTo>
                  <a:pt x="224319" y="3693096"/>
                </a:lnTo>
                <a:cubicBezTo>
                  <a:pt x="100431" y="3693096"/>
                  <a:pt x="0" y="3592665"/>
                  <a:pt x="0" y="3468777"/>
                </a:cubicBezTo>
                <a:lnTo>
                  <a:pt x="0" y="224319"/>
                </a:lnTo>
                <a:cubicBezTo>
                  <a:pt x="0" y="100431"/>
                  <a:pt x="100431" y="0"/>
                  <a:pt x="224319"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095999" y="1148163"/>
            <a:ext cx="5545135" cy="3056888"/>
          </a:xfrm>
          <a:custGeom>
            <a:avLst/>
            <a:gdLst>
              <a:gd name="connsiteX0" fmla="*/ 0 w 5545135"/>
              <a:gd name="connsiteY0" fmla="*/ 0 h 3056888"/>
              <a:gd name="connsiteX1" fmla="*/ 5545135 w 5545135"/>
              <a:gd name="connsiteY1" fmla="*/ 0 h 3056888"/>
              <a:gd name="connsiteX2" fmla="*/ 5545135 w 5545135"/>
              <a:gd name="connsiteY2" fmla="*/ 3056888 h 3056888"/>
              <a:gd name="connsiteX3" fmla="*/ 0 w 5545135"/>
              <a:gd name="connsiteY3" fmla="*/ 3056888 h 3056888"/>
            </a:gdLst>
            <a:ahLst/>
            <a:cxnLst>
              <a:cxn ang="0">
                <a:pos x="connsiteX0" y="connsiteY0"/>
              </a:cxn>
              <a:cxn ang="0">
                <a:pos x="connsiteX1" y="connsiteY1"/>
              </a:cxn>
              <a:cxn ang="0">
                <a:pos x="connsiteX2" y="connsiteY2"/>
              </a:cxn>
              <a:cxn ang="0">
                <a:pos x="connsiteX3" y="connsiteY3"/>
              </a:cxn>
            </a:cxnLst>
            <a:rect l="l" t="t" r="r" b="b"/>
            <a:pathLst>
              <a:path w="5545135" h="3056888">
                <a:moveTo>
                  <a:pt x="0" y="0"/>
                </a:moveTo>
                <a:lnTo>
                  <a:pt x="5545135" y="0"/>
                </a:lnTo>
                <a:lnTo>
                  <a:pt x="5545135" y="3056888"/>
                </a:lnTo>
                <a:lnTo>
                  <a:pt x="0" y="3056888"/>
                </a:ln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1055689" y="4205050"/>
            <a:ext cx="5040310" cy="2032238"/>
          </a:xfrm>
          <a:custGeom>
            <a:avLst/>
            <a:gdLst>
              <a:gd name="connsiteX0" fmla="*/ 0 w 5040310"/>
              <a:gd name="connsiteY0" fmla="*/ 0 h 2032238"/>
              <a:gd name="connsiteX1" fmla="*/ 5040310 w 5040310"/>
              <a:gd name="connsiteY1" fmla="*/ 0 h 2032238"/>
              <a:gd name="connsiteX2" fmla="*/ 5040310 w 5040310"/>
              <a:gd name="connsiteY2" fmla="*/ 2032238 h 2032238"/>
              <a:gd name="connsiteX3" fmla="*/ 0 w 5040310"/>
              <a:gd name="connsiteY3" fmla="*/ 2032238 h 2032238"/>
            </a:gdLst>
            <a:ahLst/>
            <a:cxnLst>
              <a:cxn ang="0">
                <a:pos x="connsiteX0" y="connsiteY0"/>
              </a:cxn>
              <a:cxn ang="0">
                <a:pos x="connsiteX1" y="connsiteY1"/>
              </a:cxn>
              <a:cxn ang="0">
                <a:pos x="connsiteX2" y="connsiteY2"/>
              </a:cxn>
              <a:cxn ang="0">
                <a:pos x="connsiteX3" y="connsiteY3"/>
              </a:cxn>
            </a:cxnLst>
            <a:rect l="l" t="t" r="r" b="b"/>
            <a:pathLst>
              <a:path w="5040310" h="2032238">
                <a:moveTo>
                  <a:pt x="0" y="0"/>
                </a:moveTo>
                <a:lnTo>
                  <a:pt x="5040310" y="0"/>
                </a:lnTo>
                <a:lnTo>
                  <a:pt x="5040310" y="2032238"/>
                </a:lnTo>
                <a:lnTo>
                  <a:pt x="0" y="2032238"/>
                </a:ln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4619624" y="1148162"/>
            <a:ext cx="7021513" cy="3881038"/>
          </a:xfrm>
          <a:custGeom>
            <a:avLst/>
            <a:gdLst>
              <a:gd name="connsiteX0" fmla="*/ 291272 w 7021513"/>
              <a:gd name="connsiteY0" fmla="*/ 0 h 3881038"/>
              <a:gd name="connsiteX1" fmla="*/ 6730241 w 7021513"/>
              <a:gd name="connsiteY1" fmla="*/ 0 h 3881038"/>
              <a:gd name="connsiteX2" fmla="*/ 7021513 w 7021513"/>
              <a:gd name="connsiteY2" fmla="*/ 291272 h 3881038"/>
              <a:gd name="connsiteX3" fmla="*/ 7021513 w 7021513"/>
              <a:gd name="connsiteY3" fmla="*/ 3589766 h 3881038"/>
              <a:gd name="connsiteX4" fmla="*/ 6730241 w 7021513"/>
              <a:gd name="connsiteY4" fmla="*/ 3881038 h 3881038"/>
              <a:gd name="connsiteX5" fmla="*/ 291272 w 7021513"/>
              <a:gd name="connsiteY5" fmla="*/ 3881038 h 3881038"/>
              <a:gd name="connsiteX6" fmla="*/ 0 w 7021513"/>
              <a:gd name="connsiteY6" fmla="*/ 3589766 h 3881038"/>
              <a:gd name="connsiteX7" fmla="*/ 0 w 7021513"/>
              <a:gd name="connsiteY7" fmla="*/ 291272 h 3881038"/>
              <a:gd name="connsiteX8" fmla="*/ 291272 w 7021513"/>
              <a:gd name="connsiteY8" fmla="*/ 0 h 38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1513" h="3881038">
                <a:moveTo>
                  <a:pt x="291272" y="0"/>
                </a:moveTo>
                <a:lnTo>
                  <a:pt x="6730241" y="0"/>
                </a:lnTo>
                <a:cubicBezTo>
                  <a:pt x="6891106" y="0"/>
                  <a:pt x="7021513" y="130407"/>
                  <a:pt x="7021513" y="291272"/>
                </a:cubicBezTo>
                <a:lnTo>
                  <a:pt x="7021513" y="3589766"/>
                </a:lnTo>
                <a:cubicBezTo>
                  <a:pt x="7021513" y="3750631"/>
                  <a:pt x="6891106" y="3881038"/>
                  <a:pt x="6730241" y="3881038"/>
                </a:cubicBezTo>
                <a:lnTo>
                  <a:pt x="291272" y="3881038"/>
                </a:lnTo>
                <a:cubicBezTo>
                  <a:pt x="130407" y="3881038"/>
                  <a:pt x="0" y="3750631"/>
                  <a:pt x="0" y="3589766"/>
                </a:cubicBezTo>
                <a:lnTo>
                  <a:pt x="0" y="291272"/>
                </a:lnTo>
                <a:cubicBezTo>
                  <a:pt x="0" y="130407"/>
                  <a:pt x="130407" y="0"/>
                  <a:pt x="291272"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4906055" y="1266825"/>
            <a:ext cx="2379889" cy="4932475"/>
          </a:xfrm>
          <a:custGeom>
            <a:avLst/>
            <a:gdLst>
              <a:gd name="connsiteX0" fmla="*/ 291870 w 2379889"/>
              <a:gd name="connsiteY0" fmla="*/ 0 h 4932475"/>
              <a:gd name="connsiteX1" fmla="*/ 2088019 w 2379889"/>
              <a:gd name="connsiteY1" fmla="*/ 0 h 4932475"/>
              <a:gd name="connsiteX2" fmla="*/ 2379889 w 2379889"/>
              <a:gd name="connsiteY2" fmla="*/ 291870 h 4932475"/>
              <a:gd name="connsiteX3" fmla="*/ 2379889 w 2379889"/>
              <a:gd name="connsiteY3" fmla="*/ 4640605 h 4932475"/>
              <a:gd name="connsiteX4" fmla="*/ 2088019 w 2379889"/>
              <a:gd name="connsiteY4" fmla="*/ 4932475 h 4932475"/>
              <a:gd name="connsiteX5" fmla="*/ 291870 w 2379889"/>
              <a:gd name="connsiteY5" fmla="*/ 4932475 h 4932475"/>
              <a:gd name="connsiteX6" fmla="*/ 0 w 2379889"/>
              <a:gd name="connsiteY6" fmla="*/ 4640605 h 4932475"/>
              <a:gd name="connsiteX7" fmla="*/ 0 w 2379889"/>
              <a:gd name="connsiteY7" fmla="*/ 291870 h 4932475"/>
              <a:gd name="connsiteX8" fmla="*/ 291870 w 2379889"/>
              <a:gd name="connsiteY8" fmla="*/ 0 h 49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9889" h="4932475">
                <a:moveTo>
                  <a:pt x="291870" y="0"/>
                </a:moveTo>
                <a:lnTo>
                  <a:pt x="2088019" y="0"/>
                </a:lnTo>
                <a:cubicBezTo>
                  <a:pt x="2249214" y="0"/>
                  <a:pt x="2379889" y="130675"/>
                  <a:pt x="2379889" y="291870"/>
                </a:cubicBezTo>
                <a:lnTo>
                  <a:pt x="2379889" y="4640605"/>
                </a:lnTo>
                <a:cubicBezTo>
                  <a:pt x="2379889" y="4801800"/>
                  <a:pt x="2249214" y="4932475"/>
                  <a:pt x="2088019" y="4932475"/>
                </a:cubicBezTo>
                <a:lnTo>
                  <a:pt x="291870" y="4932475"/>
                </a:lnTo>
                <a:cubicBezTo>
                  <a:pt x="130675" y="4932475"/>
                  <a:pt x="0" y="4801800"/>
                  <a:pt x="0" y="4640605"/>
                </a:cubicBezTo>
                <a:lnTo>
                  <a:pt x="0" y="291870"/>
                </a:lnTo>
                <a:cubicBezTo>
                  <a:pt x="0" y="130675"/>
                  <a:pt x="130675" y="0"/>
                  <a:pt x="291870"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095997" y="0"/>
            <a:ext cx="6096001" cy="4724400"/>
          </a:xfrm>
          <a:custGeom>
            <a:avLst/>
            <a:gdLst>
              <a:gd name="connsiteX0" fmla="*/ 0 w 6096001"/>
              <a:gd name="connsiteY0" fmla="*/ 0 h 4724400"/>
              <a:gd name="connsiteX1" fmla="*/ 6096001 w 6096001"/>
              <a:gd name="connsiteY1" fmla="*/ 0 h 4724400"/>
              <a:gd name="connsiteX2" fmla="*/ 6096001 w 6096001"/>
              <a:gd name="connsiteY2" fmla="*/ 4724400 h 4724400"/>
              <a:gd name="connsiteX3" fmla="*/ 0 w 6096001"/>
              <a:gd name="connsiteY3" fmla="*/ 4724400 h 4724400"/>
            </a:gdLst>
            <a:ahLst/>
            <a:cxnLst>
              <a:cxn ang="0">
                <a:pos x="connsiteX0" y="connsiteY0"/>
              </a:cxn>
              <a:cxn ang="0">
                <a:pos x="connsiteX1" y="connsiteY1"/>
              </a:cxn>
              <a:cxn ang="0">
                <a:pos x="connsiteX2" y="connsiteY2"/>
              </a:cxn>
              <a:cxn ang="0">
                <a:pos x="connsiteX3" y="connsiteY3"/>
              </a:cxn>
            </a:cxnLst>
            <a:rect l="l" t="t" r="r" b="b"/>
            <a:pathLst>
              <a:path w="6096001" h="4724400">
                <a:moveTo>
                  <a:pt x="0" y="0"/>
                </a:moveTo>
                <a:lnTo>
                  <a:pt x="6096001" y="0"/>
                </a:lnTo>
                <a:lnTo>
                  <a:pt x="6096001" y="4724400"/>
                </a:lnTo>
                <a:lnTo>
                  <a:pt x="0" y="4724400"/>
                </a:lnTo>
                <a:close/>
              </a:path>
            </a:pathLst>
          </a:custGeom>
          <a:solidFill>
            <a:srgbClr val="FFCE4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4732947" y="2669872"/>
            <a:ext cx="3167968" cy="2785813"/>
          </a:xfrm>
          <a:custGeom>
            <a:avLst/>
            <a:gdLst>
              <a:gd name="connsiteX0" fmla="*/ 197848 w 3167968"/>
              <a:gd name="connsiteY0" fmla="*/ 0 h 2785813"/>
              <a:gd name="connsiteX1" fmla="*/ 2970120 w 3167968"/>
              <a:gd name="connsiteY1" fmla="*/ 0 h 2785813"/>
              <a:gd name="connsiteX2" fmla="*/ 3167968 w 3167968"/>
              <a:gd name="connsiteY2" fmla="*/ 197848 h 2785813"/>
              <a:gd name="connsiteX3" fmla="*/ 3167968 w 3167968"/>
              <a:gd name="connsiteY3" fmla="*/ 2587965 h 2785813"/>
              <a:gd name="connsiteX4" fmla="*/ 2970120 w 3167968"/>
              <a:gd name="connsiteY4" fmla="*/ 2785813 h 2785813"/>
              <a:gd name="connsiteX5" fmla="*/ 197848 w 3167968"/>
              <a:gd name="connsiteY5" fmla="*/ 2785813 h 2785813"/>
              <a:gd name="connsiteX6" fmla="*/ 0 w 3167968"/>
              <a:gd name="connsiteY6" fmla="*/ 2587965 h 2785813"/>
              <a:gd name="connsiteX7" fmla="*/ 0 w 3167968"/>
              <a:gd name="connsiteY7" fmla="*/ 197848 h 2785813"/>
              <a:gd name="connsiteX8" fmla="*/ 197848 w 3167968"/>
              <a:gd name="connsiteY8" fmla="*/ 0 h 2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7968" h="2785813">
                <a:moveTo>
                  <a:pt x="197848" y="0"/>
                </a:moveTo>
                <a:lnTo>
                  <a:pt x="2970120" y="0"/>
                </a:lnTo>
                <a:cubicBezTo>
                  <a:pt x="3079388" y="0"/>
                  <a:pt x="3167968" y="88580"/>
                  <a:pt x="3167968" y="197848"/>
                </a:cubicBezTo>
                <a:lnTo>
                  <a:pt x="3167968" y="2587965"/>
                </a:lnTo>
                <a:cubicBezTo>
                  <a:pt x="3167968" y="2697233"/>
                  <a:pt x="3079388" y="2785813"/>
                  <a:pt x="2970120" y="2785813"/>
                </a:cubicBezTo>
                <a:lnTo>
                  <a:pt x="197848" y="2785813"/>
                </a:lnTo>
                <a:cubicBezTo>
                  <a:pt x="88580" y="2785813"/>
                  <a:pt x="0" y="2697233"/>
                  <a:pt x="0" y="2587965"/>
                </a:cubicBezTo>
                <a:lnTo>
                  <a:pt x="0" y="197848"/>
                </a:lnTo>
                <a:cubicBezTo>
                  <a:pt x="0" y="88580"/>
                  <a:pt x="88580" y="0"/>
                  <a:pt x="197848"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8473170" y="2669872"/>
            <a:ext cx="3167968" cy="2785813"/>
          </a:xfrm>
          <a:custGeom>
            <a:avLst/>
            <a:gdLst>
              <a:gd name="connsiteX0" fmla="*/ 197848 w 3167968"/>
              <a:gd name="connsiteY0" fmla="*/ 0 h 2785813"/>
              <a:gd name="connsiteX1" fmla="*/ 2970120 w 3167968"/>
              <a:gd name="connsiteY1" fmla="*/ 0 h 2785813"/>
              <a:gd name="connsiteX2" fmla="*/ 3167968 w 3167968"/>
              <a:gd name="connsiteY2" fmla="*/ 197848 h 2785813"/>
              <a:gd name="connsiteX3" fmla="*/ 3167968 w 3167968"/>
              <a:gd name="connsiteY3" fmla="*/ 2587965 h 2785813"/>
              <a:gd name="connsiteX4" fmla="*/ 2970120 w 3167968"/>
              <a:gd name="connsiteY4" fmla="*/ 2785813 h 2785813"/>
              <a:gd name="connsiteX5" fmla="*/ 197848 w 3167968"/>
              <a:gd name="connsiteY5" fmla="*/ 2785813 h 2785813"/>
              <a:gd name="connsiteX6" fmla="*/ 0 w 3167968"/>
              <a:gd name="connsiteY6" fmla="*/ 2587965 h 2785813"/>
              <a:gd name="connsiteX7" fmla="*/ 0 w 3167968"/>
              <a:gd name="connsiteY7" fmla="*/ 197848 h 2785813"/>
              <a:gd name="connsiteX8" fmla="*/ 197848 w 3167968"/>
              <a:gd name="connsiteY8" fmla="*/ 0 h 2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7968" h="2785813">
                <a:moveTo>
                  <a:pt x="197848" y="0"/>
                </a:moveTo>
                <a:lnTo>
                  <a:pt x="2970120" y="0"/>
                </a:lnTo>
                <a:cubicBezTo>
                  <a:pt x="3079388" y="0"/>
                  <a:pt x="3167968" y="88580"/>
                  <a:pt x="3167968" y="197848"/>
                </a:cubicBezTo>
                <a:lnTo>
                  <a:pt x="3167968" y="2587965"/>
                </a:lnTo>
                <a:cubicBezTo>
                  <a:pt x="3167968" y="2697233"/>
                  <a:pt x="3079388" y="2785813"/>
                  <a:pt x="2970120" y="2785813"/>
                </a:cubicBezTo>
                <a:lnTo>
                  <a:pt x="197848" y="2785813"/>
                </a:lnTo>
                <a:cubicBezTo>
                  <a:pt x="88580" y="2785813"/>
                  <a:pt x="0" y="2697233"/>
                  <a:pt x="0" y="2587965"/>
                </a:cubicBezTo>
                <a:lnTo>
                  <a:pt x="0" y="197848"/>
                </a:lnTo>
                <a:cubicBezTo>
                  <a:pt x="0" y="88580"/>
                  <a:pt x="88580" y="0"/>
                  <a:pt x="197848"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1055688" y="2669872"/>
            <a:ext cx="3167968" cy="2785813"/>
          </a:xfrm>
          <a:custGeom>
            <a:avLst/>
            <a:gdLst>
              <a:gd name="connsiteX0" fmla="*/ 197848 w 3167968"/>
              <a:gd name="connsiteY0" fmla="*/ 0 h 2785813"/>
              <a:gd name="connsiteX1" fmla="*/ 2970120 w 3167968"/>
              <a:gd name="connsiteY1" fmla="*/ 0 h 2785813"/>
              <a:gd name="connsiteX2" fmla="*/ 3167968 w 3167968"/>
              <a:gd name="connsiteY2" fmla="*/ 197848 h 2785813"/>
              <a:gd name="connsiteX3" fmla="*/ 3167968 w 3167968"/>
              <a:gd name="connsiteY3" fmla="*/ 2587965 h 2785813"/>
              <a:gd name="connsiteX4" fmla="*/ 2970120 w 3167968"/>
              <a:gd name="connsiteY4" fmla="*/ 2785813 h 2785813"/>
              <a:gd name="connsiteX5" fmla="*/ 197848 w 3167968"/>
              <a:gd name="connsiteY5" fmla="*/ 2785813 h 2785813"/>
              <a:gd name="connsiteX6" fmla="*/ 0 w 3167968"/>
              <a:gd name="connsiteY6" fmla="*/ 2587965 h 2785813"/>
              <a:gd name="connsiteX7" fmla="*/ 0 w 3167968"/>
              <a:gd name="connsiteY7" fmla="*/ 197848 h 2785813"/>
              <a:gd name="connsiteX8" fmla="*/ 197848 w 3167968"/>
              <a:gd name="connsiteY8" fmla="*/ 0 h 2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7968" h="2785813">
                <a:moveTo>
                  <a:pt x="197848" y="0"/>
                </a:moveTo>
                <a:lnTo>
                  <a:pt x="2970120" y="0"/>
                </a:lnTo>
                <a:cubicBezTo>
                  <a:pt x="3079388" y="0"/>
                  <a:pt x="3167968" y="88580"/>
                  <a:pt x="3167968" y="197848"/>
                </a:cubicBezTo>
                <a:lnTo>
                  <a:pt x="3167968" y="2587965"/>
                </a:lnTo>
                <a:cubicBezTo>
                  <a:pt x="3167968" y="2697233"/>
                  <a:pt x="3079388" y="2785813"/>
                  <a:pt x="2970120" y="2785813"/>
                </a:cubicBezTo>
                <a:lnTo>
                  <a:pt x="197848" y="2785813"/>
                </a:lnTo>
                <a:cubicBezTo>
                  <a:pt x="88580" y="2785813"/>
                  <a:pt x="0" y="2697233"/>
                  <a:pt x="0" y="2587965"/>
                </a:cubicBezTo>
                <a:lnTo>
                  <a:pt x="0" y="197848"/>
                </a:lnTo>
                <a:cubicBezTo>
                  <a:pt x="0" y="88580"/>
                  <a:pt x="88580" y="0"/>
                  <a:pt x="197848"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hemeOverride" Target="../theme/themeOverride1.xml"/><Relationship Id="rId7" Type="http://schemas.openxmlformats.org/officeDocument/2006/relationships/image" Target="../media/image3.png"/><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14.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hemeOverride" Target="../theme/themeOverride2.xml"/><Relationship Id="rId5" Type="http://schemas.openxmlformats.org/officeDocument/2006/relationships/image" Target="../media/image3.png"/><Relationship Id="rId4" Type="http://schemas.openxmlformats.org/officeDocument/2006/relationships/tags" Target="../tags/tag6.xml"/><Relationship Id="rId3" Type="http://schemas.openxmlformats.org/officeDocument/2006/relationships/tags" Target="../tags/tag5.xml"/><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9.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10.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11.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1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tags" Target="../tags/tag13.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1" y="5881816"/>
            <a:ext cx="6096000" cy="976184"/>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3" name="文本框 2"/>
          <p:cNvSpPr txBox="1"/>
          <p:nvPr/>
        </p:nvSpPr>
        <p:spPr>
          <a:xfrm>
            <a:off x="843280" y="1421130"/>
            <a:ext cx="3974465" cy="2553335"/>
          </a:xfrm>
          <a:prstGeom prst="rect">
            <a:avLst/>
          </a:prstGeom>
          <a:noFill/>
        </p:spPr>
        <p:txBody>
          <a:bodyPr wrap="square">
            <a:spAutoFit/>
          </a:bodyPr>
          <a:lstStyle/>
          <a:p>
            <a:pPr algn="l"/>
            <a:r>
              <a:rPr lang="en-US" altLang="zh-CN" sz="4000" b="1" dirty="0">
                <a:solidFill>
                  <a:srgbClr val="FFC000"/>
                </a:solidFill>
                <a:latin typeface="Arial Black" panose="020B0A04020102020204" charset="0"/>
                <a:ea typeface="Adobe Gothic Std B" panose="020B0800000000000000" charset="-128"/>
                <a:cs typeface="Arial Black" panose="020B0A04020102020204" charset="0"/>
              </a:rPr>
              <a:t>KAPOTIVE </a:t>
            </a:r>
            <a:endParaRPr lang="en-US" altLang="zh-CN" sz="4000" b="1" dirty="0">
              <a:solidFill>
                <a:srgbClr val="FFC000"/>
              </a:solidFill>
              <a:latin typeface="Arial Black" panose="020B0A04020102020204" charset="0"/>
              <a:ea typeface="Adobe Gothic Std B" panose="020B0800000000000000" charset="-128"/>
              <a:cs typeface="Arial Black" panose="020B0A04020102020204" charset="0"/>
            </a:endParaRPr>
          </a:p>
          <a:p>
            <a:pPr algn="l"/>
            <a:r>
              <a:rPr lang="en-US" altLang="zh-CN" sz="4000" dirty="0">
                <a:solidFill>
                  <a:srgbClr val="FFC000"/>
                </a:solidFill>
                <a:latin typeface="Arial Black" panose="020B0A04020102020204" charset="0"/>
                <a:ea typeface="+mj-ea"/>
                <a:cs typeface="Arial Black" panose="020B0A04020102020204" charset="0"/>
              </a:rPr>
              <a:t>CAPACITY </a:t>
            </a:r>
            <a:endParaRPr lang="en-US" altLang="zh-CN" sz="4000" dirty="0">
              <a:solidFill>
                <a:srgbClr val="FFC000"/>
              </a:solidFill>
              <a:latin typeface="Arial Black" panose="020B0A04020102020204" charset="0"/>
              <a:ea typeface="+mj-ea"/>
              <a:cs typeface="Arial Black" panose="020B0A04020102020204" charset="0"/>
            </a:endParaRPr>
          </a:p>
          <a:p>
            <a:pPr algn="l"/>
            <a:r>
              <a:rPr lang="en-US" altLang="zh-CN" sz="4000" dirty="0">
                <a:solidFill>
                  <a:srgbClr val="FFC000"/>
                </a:solidFill>
                <a:latin typeface="Arial Black" panose="020B0A04020102020204" charset="0"/>
                <a:ea typeface="+mj-ea"/>
                <a:cs typeface="Arial Black" panose="020B0A04020102020204" charset="0"/>
              </a:rPr>
              <a:t>BUILDING </a:t>
            </a:r>
            <a:endParaRPr lang="en-US" altLang="zh-CN" sz="4000" dirty="0">
              <a:solidFill>
                <a:srgbClr val="FFC000"/>
              </a:solidFill>
              <a:latin typeface="Arial Black" panose="020B0A04020102020204" charset="0"/>
              <a:ea typeface="+mj-ea"/>
              <a:cs typeface="Arial Black" panose="020B0A04020102020204" charset="0"/>
            </a:endParaRPr>
          </a:p>
          <a:p>
            <a:pPr algn="l"/>
            <a:r>
              <a:rPr lang="en-US" altLang="zh-CN" sz="4000" dirty="0">
                <a:solidFill>
                  <a:srgbClr val="FFC000"/>
                </a:solidFill>
                <a:latin typeface="Arial Black" panose="020B0A04020102020204" charset="0"/>
                <a:ea typeface="+mj-ea"/>
                <a:cs typeface="Arial Black" panose="020B0A04020102020204" charset="0"/>
              </a:rPr>
              <a:t>INITIATIVE</a:t>
            </a:r>
            <a:endParaRPr lang="en-US" altLang="zh-CN" sz="4000" dirty="0">
              <a:solidFill>
                <a:srgbClr val="FFC000"/>
              </a:solidFill>
              <a:latin typeface="Arial Black" panose="020B0A04020102020204" charset="0"/>
              <a:ea typeface="+mj-ea"/>
              <a:cs typeface="Arial Black" panose="020B0A04020102020204" charset="0"/>
            </a:endParaRPr>
          </a:p>
        </p:txBody>
      </p:sp>
      <p:sp>
        <p:nvSpPr>
          <p:cNvPr id="5" name="文本框 6"/>
          <p:cNvSpPr txBox="1"/>
          <p:nvPr>
            <p:custDataLst>
              <p:tags r:id="rId1"/>
            </p:custDataLst>
          </p:nvPr>
        </p:nvSpPr>
        <p:spPr>
          <a:xfrm>
            <a:off x="2396885" y="3930820"/>
            <a:ext cx="2421579" cy="306705"/>
          </a:xfrm>
          <a:prstGeom prst="rect">
            <a:avLst/>
          </a:prstGeom>
          <a:noFill/>
        </p:spPr>
        <p:txBody>
          <a:bodyPr vert="horz" wrap="square" rtlCol="0">
            <a:spAutoFit/>
          </a:bodyPr>
          <a:lstStyle/>
          <a:p>
            <a:r>
              <a:rPr lang="en-US" altLang="zh-CN" sz="1400" dirty="0">
                <a:solidFill>
                  <a:schemeClr val="bg2">
                    <a:lumMod val="50000"/>
                  </a:schemeClr>
                </a:solidFill>
                <a:latin typeface="+mn-ea"/>
              </a:rPr>
              <a:t>Programe</a:t>
            </a:r>
            <a:endParaRPr lang="en-US" altLang="zh-CN" sz="1400" dirty="0">
              <a:solidFill>
                <a:schemeClr val="bg2">
                  <a:lumMod val="50000"/>
                </a:schemeClr>
              </a:solidFill>
              <a:latin typeface="+mn-ea"/>
            </a:endParaRPr>
          </a:p>
        </p:txBody>
      </p:sp>
      <p:cxnSp>
        <p:nvCxnSpPr>
          <p:cNvPr id="7" name="直接连接符 6"/>
          <p:cNvCxnSpPr/>
          <p:nvPr/>
        </p:nvCxnSpPr>
        <p:spPr>
          <a:xfrm flipH="1">
            <a:off x="1044917" y="4103426"/>
            <a:ext cx="124822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073067" y="5257800"/>
            <a:ext cx="0" cy="1600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963931" y="4826182"/>
            <a:ext cx="218272" cy="218272"/>
            <a:chOff x="3258457" y="812800"/>
            <a:chExt cx="319314" cy="319314"/>
          </a:xfrm>
        </p:grpSpPr>
        <p:sp>
          <p:nvSpPr>
            <p:cNvPr id="14" name="椭圆 13"/>
            <p:cNvSpPr/>
            <p:nvPr/>
          </p:nvSpPr>
          <p:spPr>
            <a:xfrm>
              <a:off x="3258457" y="812800"/>
              <a:ext cx="319314" cy="319314"/>
            </a:xfrm>
            <a:prstGeom prst="ellipse">
              <a:avLst/>
            </a:prstGeom>
            <a:noFill/>
            <a:ln>
              <a:solidFill>
                <a:schemeClr val="tx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V 形 14"/>
            <p:cNvSpPr/>
            <p:nvPr/>
          </p:nvSpPr>
          <p:spPr>
            <a:xfrm rot="5400000">
              <a:off x="3361535" y="905159"/>
              <a:ext cx="113159" cy="134597"/>
            </a:xfrm>
            <a:prstGeom prst="chevron">
              <a:avLst/>
            </a:prstGeom>
            <a:solidFill>
              <a:schemeClr val="bg2">
                <a:lumMod val="2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7" name="矩形 16"/>
          <p:cNvSpPr/>
          <p:nvPr/>
        </p:nvSpPr>
        <p:spPr>
          <a:xfrm>
            <a:off x="6096000" y="0"/>
            <a:ext cx="6096000" cy="6858000"/>
          </a:xfrm>
          <a:prstGeom prst="rect">
            <a:avLst/>
          </a:prstGeom>
          <a:solidFill>
            <a:srgbClr val="00B0F0"/>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2" name="任意多边形: 形状 11"/>
          <p:cNvSpPr/>
          <p:nvPr/>
        </p:nvSpPr>
        <p:spPr>
          <a:xfrm>
            <a:off x="7371080" y="1185545"/>
            <a:ext cx="3657600" cy="4830445"/>
          </a:xfrm>
          <a:custGeom>
            <a:avLst/>
            <a:gdLst>
              <a:gd name="connsiteX0" fmla="*/ 0 w 3657600"/>
              <a:gd name="connsiteY0" fmla="*/ 0 h 3410466"/>
              <a:gd name="connsiteX1" fmla="*/ 3657600 w 3657600"/>
              <a:gd name="connsiteY1" fmla="*/ 0 h 3410466"/>
              <a:gd name="connsiteX2" fmla="*/ 3657600 w 3657600"/>
              <a:gd name="connsiteY2" fmla="*/ 855364 h 3410466"/>
              <a:gd name="connsiteX3" fmla="*/ 3549591 w 3657600"/>
              <a:gd name="connsiteY3" fmla="*/ 855364 h 3410466"/>
              <a:gd name="connsiteX4" fmla="*/ 3549591 w 3657600"/>
              <a:gd name="connsiteY4" fmla="*/ 108009 h 3410466"/>
              <a:gd name="connsiteX5" fmla="*/ 108009 w 3657600"/>
              <a:gd name="connsiteY5" fmla="*/ 108009 h 3410466"/>
              <a:gd name="connsiteX6" fmla="*/ 108009 w 3657600"/>
              <a:gd name="connsiteY6" fmla="*/ 3302457 h 3410466"/>
              <a:gd name="connsiteX7" fmla="*/ 3549591 w 3657600"/>
              <a:gd name="connsiteY7" fmla="*/ 3302457 h 3410466"/>
              <a:gd name="connsiteX8" fmla="*/ 3549591 w 3657600"/>
              <a:gd name="connsiteY8" fmla="*/ 2794356 h 3410466"/>
              <a:gd name="connsiteX9" fmla="*/ 3657600 w 3657600"/>
              <a:gd name="connsiteY9" fmla="*/ 2794356 h 3410466"/>
              <a:gd name="connsiteX10" fmla="*/ 3657600 w 3657600"/>
              <a:gd name="connsiteY10" fmla="*/ 3410466 h 3410466"/>
              <a:gd name="connsiteX11" fmla="*/ 0 w 3657600"/>
              <a:gd name="connsiteY11" fmla="*/ 3410466 h 341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7600" h="3410466">
                <a:moveTo>
                  <a:pt x="0" y="0"/>
                </a:moveTo>
                <a:lnTo>
                  <a:pt x="3657600" y="0"/>
                </a:lnTo>
                <a:lnTo>
                  <a:pt x="3657600" y="855364"/>
                </a:lnTo>
                <a:lnTo>
                  <a:pt x="3549591" y="855364"/>
                </a:lnTo>
                <a:lnTo>
                  <a:pt x="3549591" y="108009"/>
                </a:lnTo>
                <a:lnTo>
                  <a:pt x="108009" y="108009"/>
                </a:lnTo>
                <a:lnTo>
                  <a:pt x="108009" y="3302457"/>
                </a:lnTo>
                <a:lnTo>
                  <a:pt x="3549591" y="3302457"/>
                </a:lnTo>
                <a:lnTo>
                  <a:pt x="3549591" y="2794356"/>
                </a:lnTo>
                <a:lnTo>
                  <a:pt x="3657600" y="2794356"/>
                </a:lnTo>
                <a:lnTo>
                  <a:pt x="3657600" y="3410466"/>
                </a:lnTo>
                <a:lnTo>
                  <a:pt x="0" y="3410466"/>
                </a:lnTo>
                <a:close/>
              </a:path>
            </a:pathLst>
          </a:cu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0" name="文本框 19"/>
          <p:cNvSpPr txBox="1"/>
          <p:nvPr/>
        </p:nvSpPr>
        <p:spPr>
          <a:xfrm>
            <a:off x="7569200" y="2278380"/>
            <a:ext cx="4268470" cy="2814320"/>
          </a:xfrm>
          <a:prstGeom prst="rect">
            <a:avLst/>
          </a:prstGeom>
          <a:noFill/>
        </p:spPr>
        <p:txBody>
          <a:bodyPr wrap="square">
            <a:noAutofit/>
          </a:bodyPr>
          <a:lstStyle/>
          <a:p>
            <a:pPr algn="r"/>
            <a:r>
              <a:rPr lang="en-US" sz="3300" b="1">
                <a:solidFill>
                  <a:schemeClr val="bg1"/>
                </a:solidFill>
                <a:sym typeface="+mn-ea"/>
              </a:rPr>
              <a:t>THE ROAD FROM REGISTRATION TO DONOR FUNDING - THE DILEMMA FOR YOUNG NGOs</a:t>
            </a:r>
            <a:endParaRPr lang="en-US" sz="3300" b="1">
              <a:solidFill>
                <a:schemeClr val="bg1"/>
              </a:solidFill>
              <a:sym typeface="+mn-ea"/>
            </a:endParaRPr>
          </a:p>
          <a:p>
            <a:pPr algn="r"/>
            <a:endParaRPr lang="en-US" altLang="zh-CN" sz="3300" b="1" dirty="0">
              <a:solidFill>
                <a:schemeClr val="bg1"/>
              </a:solidFill>
              <a:latin typeface="+mj-lt"/>
              <a:ea typeface="+mj-ea"/>
              <a:sym typeface="+mn-ea"/>
            </a:endParaRPr>
          </a:p>
        </p:txBody>
      </p:sp>
      <p:pic>
        <p:nvPicPr>
          <p:cNvPr id="30" name="图片 29" descr="跳起来的人&#10;&#10;描述已自动生成"/>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flipH="1">
            <a:off x="4665345" y="1155065"/>
            <a:ext cx="3032760" cy="4547235"/>
          </a:xfrm>
          <a:prstGeom prst="rect">
            <a:avLst/>
          </a:prstGeom>
        </p:spPr>
      </p:pic>
      <p:sp>
        <p:nvSpPr>
          <p:cNvPr id="37" name="文本框 36"/>
          <p:cNvSpPr txBox="1"/>
          <p:nvPr/>
        </p:nvSpPr>
        <p:spPr>
          <a:xfrm>
            <a:off x="6238875" y="370205"/>
            <a:ext cx="5598795" cy="460375"/>
          </a:xfrm>
          <a:prstGeom prst="rect">
            <a:avLst/>
          </a:prstGeom>
          <a:noFill/>
        </p:spPr>
        <p:txBody>
          <a:bodyPr wrap="square">
            <a:spAutoFit/>
          </a:bodyPr>
          <a:lstStyle/>
          <a:p>
            <a:pPr algn="r"/>
            <a:r>
              <a:rPr lang="en-US" altLang="zh-CN" sz="1200" dirty="0">
                <a:solidFill>
                  <a:schemeClr val="bg1"/>
                </a:solidFill>
                <a:latin typeface="+mj-lt"/>
              </a:rPr>
              <a:t>THE ROAD FROM REGISTRATION TO DONOR FUNDING THE DILEMMA FOR YOUNG NGOS</a:t>
            </a:r>
            <a:endParaRPr lang="en-US" altLang="zh-CN" sz="1200" dirty="0">
              <a:solidFill>
                <a:schemeClr val="bg1"/>
              </a:solidFill>
              <a:latin typeface="+mj-lt"/>
            </a:endParaRPr>
          </a:p>
        </p:txBody>
      </p:sp>
      <p:sp>
        <p:nvSpPr>
          <p:cNvPr id="38" name="文本框 15"/>
          <p:cNvSpPr txBox="1"/>
          <p:nvPr>
            <p:custDataLst>
              <p:tags r:id="rId4"/>
            </p:custDataLst>
          </p:nvPr>
        </p:nvSpPr>
        <p:spPr>
          <a:xfrm>
            <a:off x="1337302" y="4720436"/>
            <a:ext cx="3925425" cy="394970"/>
          </a:xfrm>
          <a:prstGeom prst="rect">
            <a:avLst/>
          </a:prstGeom>
          <a:noFill/>
        </p:spPr>
        <p:txBody>
          <a:bodyPr vert="horz" wrap="square">
            <a:spAutoFit/>
          </a:bodyPr>
          <a:lstStyle/>
          <a:p>
            <a:pPr>
              <a:lnSpc>
                <a:spcPct val="90000"/>
              </a:lnSpc>
            </a:pPr>
            <a:r>
              <a:rPr lang="en-US" altLang="zh-CN" sz="1100" dirty="0">
                <a:solidFill>
                  <a:schemeClr val="bg2">
                    <a:lumMod val="50000"/>
                  </a:schemeClr>
                </a:solidFill>
                <a:ea typeface="Gilroy" panose="00000400000000000000" charset="0"/>
              </a:rPr>
              <a:t>THE ROAD FROM REGISTRATION TO DONOR FUNDING - THE DILEMMA FOR YOUNG NGOs.</a:t>
            </a:r>
            <a:endParaRPr lang="en-US" altLang="zh-CN" sz="1100" dirty="0">
              <a:solidFill>
                <a:schemeClr val="bg2">
                  <a:lumMod val="50000"/>
                </a:schemeClr>
              </a:solidFill>
              <a:ea typeface="Gilroy" panose="00000400000000000000" charset="0"/>
            </a:endParaRPr>
          </a:p>
        </p:txBody>
      </p:sp>
      <p:sp>
        <p:nvSpPr>
          <p:cNvPr id="41" name="文本框 40"/>
          <p:cNvSpPr txBox="1"/>
          <p:nvPr/>
        </p:nvSpPr>
        <p:spPr>
          <a:xfrm>
            <a:off x="1061720" y="6026785"/>
            <a:ext cx="5492750" cy="675640"/>
          </a:xfrm>
          <a:prstGeom prst="rect">
            <a:avLst/>
          </a:prstGeom>
          <a:noFill/>
        </p:spPr>
        <p:txBody>
          <a:bodyPr wrap="square">
            <a:spAutoFit/>
          </a:bodyPr>
          <a:lstStyle/>
          <a:p>
            <a:r>
              <a:rPr lang="en-US" altLang="zh-CN" sz="3800" dirty="0">
                <a:solidFill>
                  <a:schemeClr val="bg1"/>
                </a:solidFill>
                <a:latin typeface="+mj-lt"/>
                <a:ea typeface="+mj-ea"/>
              </a:rPr>
              <a:t>INTRODUCTION</a:t>
            </a:r>
            <a:endParaRPr lang="zh-CN" altLang="en-US" sz="3800" dirty="0">
              <a:solidFill>
                <a:schemeClr val="bg1"/>
              </a:solidFill>
              <a:latin typeface="+mj-lt"/>
              <a:ea typeface="+mj-ea"/>
            </a:endParaRPr>
          </a:p>
        </p:txBody>
      </p:sp>
      <p:sp>
        <p:nvSpPr>
          <p:cNvPr id="25" name="文本框 24"/>
          <p:cNvSpPr txBox="1"/>
          <p:nvPr/>
        </p:nvSpPr>
        <p:spPr>
          <a:xfrm>
            <a:off x="10212682" y="4884898"/>
            <a:ext cx="1702458" cy="276999"/>
          </a:xfrm>
          <a:prstGeom prst="rect">
            <a:avLst/>
          </a:prstGeom>
          <a:noFill/>
        </p:spPr>
        <p:txBody>
          <a:bodyPr wrap="square">
            <a:spAutoFit/>
          </a:bodyPr>
          <a:lstStyle/>
          <a:p>
            <a:r>
              <a:rPr lang="en-US" altLang="zh-CN" sz="1200" dirty="0">
                <a:solidFill>
                  <a:schemeClr val="bg1"/>
                </a:solidFill>
                <a:latin typeface="+mj-lt"/>
                <a:ea typeface="+mj-ea"/>
              </a:rPr>
              <a:t>PRESENTATION</a:t>
            </a:r>
            <a:endParaRPr lang="en-US" altLang="zh-CN" sz="1200" dirty="0">
              <a:solidFill>
                <a:schemeClr val="bg1"/>
              </a:solidFill>
              <a:latin typeface="+mj-lt"/>
              <a:ea typeface="+mj-ea"/>
            </a:endParaRPr>
          </a:p>
        </p:txBody>
      </p:sp>
      <p:grpSp>
        <p:nvGrpSpPr>
          <p:cNvPr id="4" name="组合 3"/>
          <p:cNvGrpSpPr/>
          <p:nvPr/>
        </p:nvGrpSpPr>
        <p:grpSpPr>
          <a:xfrm>
            <a:off x="1520825" y="482600"/>
            <a:ext cx="4575810" cy="672465"/>
            <a:chOff x="537444" y="563241"/>
            <a:chExt cx="2366683" cy="168279"/>
          </a:xfrm>
          <a:gradFill>
            <a:gsLst>
              <a:gs pos="0">
                <a:srgbClr val="FECF40"/>
              </a:gs>
              <a:gs pos="100000">
                <a:srgbClr val="846C21"/>
              </a:gs>
            </a:gsLst>
            <a:lin ang="0" scaled="0"/>
          </a:gradFill>
        </p:grpSpPr>
        <p:sp>
          <p:nvSpPr>
            <p:cNvPr id="27" name="文本框 26"/>
            <p:cNvSpPr txBox="1"/>
            <p:nvPr>
              <p:custDataLst>
                <p:tags r:id="rId5"/>
              </p:custDataLst>
            </p:nvPr>
          </p:nvSpPr>
          <p:spPr>
            <a:xfrm>
              <a:off x="537444" y="563241"/>
              <a:ext cx="2366683" cy="130619"/>
            </a:xfrm>
            <a:prstGeom prst="rect">
              <a:avLst/>
            </a:prstGeom>
            <a:grp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rPr>
                <a:t>K C B I</a:t>
              </a:r>
              <a:endParaRPr kumimoji="0" lang="en-US" altLang="zh-CN" sz="28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endParaRPr>
            </a:p>
          </p:txBody>
        </p:sp>
        <p:cxnSp>
          <p:nvCxnSpPr>
            <p:cNvPr id="29" name="直接连接符 28"/>
            <p:cNvCxnSpPr/>
            <p:nvPr>
              <p:custDataLst>
                <p:tags r:id="rId6"/>
              </p:custDataLst>
            </p:nvPr>
          </p:nvCxnSpPr>
          <p:spPr>
            <a:xfrm>
              <a:off x="1549100" y="570155"/>
              <a:ext cx="0" cy="161365"/>
            </a:xfrm>
            <a:prstGeom prst="line">
              <a:avLst/>
            </a:prstGeom>
            <a:grpFill/>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2" name="Picture 1" descr="Untitled-1.fw"/>
          <p:cNvPicPr>
            <a:picLocks noChangeAspect="1"/>
          </p:cNvPicPr>
          <p:nvPr/>
        </p:nvPicPr>
        <p:blipFill>
          <a:blip r:embed="rId7"/>
          <a:stretch>
            <a:fillRect/>
          </a:stretch>
        </p:blipFill>
        <p:spPr>
          <a:xfrm>
            <a:off x="358775" y="83185"/>
            <a:ext cx="1304925" cy="1280795"/>
          </a:xfrm>
          <a:prstGeom prst="rect">
            <a:avLst/>
          </a:prstGeom>
        </p:spPr>
      </p:pic>
      <p:cxnSp>
        <p:nvCxnSpPr>
          <p:cNvPr id="6" name="直接连接符 6"/>
          <p:cNvCxnSpPr/>
          <p:nvPr/>
        </p:nvCxnSpPr>
        <p:spPr>
          <a:xfrm flipH="1">
            <a:off x="3476332" y="4103426"/>
            <a:ext cx="124822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Users\GODMAT\Desktop\KAGYA\WhatsApp Image 2024-04-12 at 11.03.20 AM (1).jpegWhatsApp Image 2024-04-12 at 11.03.20 AM (1)"/>
          <p:cNvPicPr>
            <a:picLocks noChangeAspect="1"/>
          </p:cNvPicPr>
          <p:nvPr/>
        </p:nvPicPr>
        <p:blipFill>
          <a:blip r:embed="rId1"/>
          <a:srcRect/>
          <a:stretch>
            <a:fillRect/>
          </a:stretch>
        </p:blipFill>
        <p:spPr>
          <a:xfrm>
            <a:off x="8013065" y="0"/>
            <a:ext cx="6858000" cy="6858000"/>
          </a:xfrm>
          <a:prstGeom prst="rect">
            <a:avLst/>
          </a:prstGeom>
        </p:spPr>
      </p:pic>
      <p:sp>
        <p:nvSpPr>
          <p:cNvPr id="2" name="任意多边形: 形状 1"/>
          <p:cNvSpPr/>
          <p:nvPr/>
        </p:nvSpPr>
        <p:spPr>
          <a:xfrm>
            <a:off x="1" y="0"/>
            <a:ext cx="8305799" cy="6858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图文框 3"/>
          <p:cNvSpPr/>
          <p:nvPr/>
        </p:nvSpPr>
        <p:spPr>
          <a:xfrm>
            <a:off x="-247650" y="380365"/>
            <a:ext cx="14719300" cy="6401435"/>
          </a:xfrm>
          <a:prstGeom prst="frame">
            <a:avLst>
              <a:gd name="adj1" fmla="val 6202"/>
            </a:avLst>
          </a:pr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 Box 8"/>
          <p:cNvSpPr txBox="1"/>
          <p:nvPr/>
        </p:nvSpPr>
        <p:spPr>
          <a:xfrm>
            <a:off x="240665" y="1094740"/>
            <a:ext cx="7771765" cy="5173345"/>
          </a:xfrm>
          <a:prstGeom prst="rect">
            <a:avLst/>
          </a:prstGeom>
          <a:noFill/>
        </p:spPr>
        <p:txBody>
          <a:bodyPr wrap="square" rtlCol="0" anchor="t">
            <a:noAutofit/>
          </a:bodyPr>
          <a:p>
            <a:pPr algn="just"/>
            <a:r>
              <a:rPr lang="en-US" sz="2800" b="1">
                <a:solidFill>
                  <a:schemeClr val="bg1"/>
                </a:solidFill>
              </a:rPr>
              <a:t>11. Communicate regularly with donors through newsletters, updates, and events.</a:t>
            </a:r>
            <a:endParaRPr lang="en-US" sz="2800" b="1">
              <a:solidFill>
                <a:schemeClr val="bg1"/>
              </a:solidFill>
            </a:endParaRPr>
          </a:p>
          <a:p>
            <a:pPr algn="just"/>
            <a:r>
              <a:rPr lang="en-US" sz="2800" b="1">
                <a:solidFill>
                  <a:schemeClr val="bg1"/>
                </a:solidFill>
              </a:rPr>
              <a:t>12. Seek out grant opportunities and partnerships to expand funding sources.</a:t>
            </a:r>
            <a:endParaRPr lang="en-US" sz="2800" b="1">
              <a:solidFill>
                <a:schemeClr val="bg1"/>
              </a:solidFill>
            </a:endParaRPr>
          </a:p>
          <a:p>
            <a:pPr algn="just"/>
            <a:r>
              <a:rPr lang="en-US" sz="2800" b="1">
                <a:solidFill>
                  <a:schemeClr val="bg1"/>
                </a:solidFill>
              </a:rPr>
              <a:t>13. Engage volunteers and supporters to build a strong base of advocates for your cause.</a:t>
            </a:r>
            <a:endParaRPr lang="en-US" sz="2800" b="1">
              <a:solidFill>
                <a:schemeClr val="bg1"/>
              </a:solidFill>
            </a:endParaRPr>
          </a:p>
          <a:p>
            <a:pPr algn="just"/>
            <a:r>
              <a:rPr lang="en-US" sz="2800" b="1">
                <a:solidFill>
                  <a:schemeClr val="bg1"/>
                </a:solidFill>
              </a:rPr>
              <a:t>14. Participate in events and conferences to raise awareness and build credibility.</a:t>
            </a:r>
            <a:endParaRPr lang="en-US" sz="2800" b="1">
              <a:solidFill>
                <a:schemeClr val="bg1"/>
              </a:solidFill>
            </a:endParaRPr>
          </a:p>
          <a:p>
            <a:pPr algn="just"/>
            <a:r>
              <a:rPr lang="en-US" sz="2800" b="1">
                <a:solidFill>
                  <a:schemeClr val="bg1"/>
                </a:solidFill>
              </a:rPr>
              <a:t>15. Continuously innovate and adapt to changing circumstances to stay relevant and impactful.</a:t>
            </a:r>
            <a:endParaRPr lang="en-US" sz="2800" b="1">
              <a:solidFill>
                <a:schemeClr val="bg1"/>
              </a:solidFill>
            </a:endParaRPr>
          </a:p>
        </p:txBody>
      </p:sp>
      <p:sp>
        <p:nvSpPr>
          <p:cNvPr id="12" name="文本框 26"/>
          <p:cNvSpPr txBox="1"/>
          <p:nvPr>
            <p:custDataLst>
              <p:tags r:id="rId2"/>
            </p:custDataLst>
          </p:nvPr>
        </p:nvSpPr>
        <p:spPr>
          <a:xfrm>
            <a:off x="1459865" y="226695"/>
            <a:ext cx="10732770" cy="60579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rPr>
              <a:t>THE ROLE OF FOUNDER MEMBERS</a:t>
            </a:r>
            <a:endParaRPr kumimoji="0" lang="en-US" altLang="zh-CN" sz="35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endParaRPr>
          </a:p>
        </p:txBody>
      </p:sp>
      <p:pic>
        <p:nvPicPr>
          <p:cNvPr id="14" name="Picture 13" descr="Untitled-1.fw"/>
          <p:cNvPicPr>
            <a:picLocks noChangeAspect="1"/>
          </p:cNvPicPr>
          <p:nvPr/>
        </p:nvPicPr>
        <p:blipFill>
          <a:blip r:embed="rId3"/>
          <a:stretch>
            <a:fillRect/>
          </a:stretch>
        </p:blipFill>
        <p:spPr>
          <a:xfrm>
            <a:off x="393700" y="-635"/>
            <a:ext cx="1191895" cy="1191260"/>
          </a:xfrm>
          <a:prstGeom prst="rect">
            <a:avLst/>
          </a:prstGeom>
        </p:spPr>
      </p:pic>
      <p:sp>
        <p:nvSpPr>
          <p:cNvPr id="16" name="矩形 38"/>
          <p:cNvSpPr/>
          <p:nvPr/>
        </p:nvSpPr>
        <p:spPr>
          <a:xfrm>
            <a:off x="0" y="6136640"/>
            <a:ext cx="12192000" cy="721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7" name="Text Box 16"/>
          <p:cNvSpPr txBox="1"/>
          <p:nvPr/>
        </p:nvSpPr>
        <p:spPr>
          <a:xfrm>
            <a:off x="260350" y="6289675"/>
            <a:ext cx="11798935" cy="429895"/>
          </a:xfrm>
          <a:prstGeom prst="rect">
            <a:avLst/>
          </a:prstGeom>
          <a:noFill/>
        </p:spPr>
        <p:txBody>
          <a:bodyPr wrap="square" rtlCol="0" anchor="t">
            <a:spAutoFit/>
          </a:bodyPr>
          <a:p>
            <a:r>
              <a:rPr lang="en-US" sz="2200" b="1">
                <a:solidFill>
                  <a:schemeClr val="bg1"/>
                </a:solidFill>
              </a:rPr>
              <a:t>THE ROAD FROM REGISTRATION TO DONOR FUNDING - THE DILEMMA FOR YOUNG NGOs</a:t>
            </a:r>
            <a:endParaRPr lang="en-US" sz="2200" b="1">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WhatsApp Image 2024-04-12 at 11.03.20 AM"/>
          <p:cNvPicPr>
            <a:picLocks noChangeAspect="1"/>
          </p:cNvPicPr>
          <p:nvPr/>
        </p:nvPicPr>
        <p:blipFill>
          <a:blip r:embed="rId1"/>
          <a:stretch>
            <a:fillRect/>
          </a:stretch>
        </p:blipFill>
        <p:spPr>
          <a:xfrm>
            <a:off x="2039620" y="0"/>
            <a:ext cx="6445885" cy="6858000"/>
          </a:xfrm>
          <a:prstGeom prst="rect">
            <a:avLst/>
          </a:prstGeom>
        </p:spPr>
      </p:pic>
      <p:sp>
        <p:nvSpPr>
          <p:cNvPr id="2" name="任意多边形: 形状 1"/>
          <p:cNvSpPr/>
          <p:nvPr/>
        </p:nvSpPr>
        <p:spPr>
          <a:xfrm>
            <a:off x="2" y="0"/>
            <a:ext cx="4553272" cy="6858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gradFill>
            <a:gsLst>
              <a:gs pos="0">
                <a:srgbClr val="FECF40"/>
              </a:gs>
              <a:gs pos="100000">
                <a:srgbClr val="846C21"/>
              </a:gs>
            </a:gsLst>
            <a:lin ang="0" scaled="0"/>
          </a:gra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文本框 24"/>
          <p:cNvSpPr txBox="1"/>
          <p:nvPr/>
        </p:nvSpPr>
        <p:spPr>
          <a:xfrm>
            <a:off x="8846185" y="1737360"/>
            <a:ext cx="3250565" cy="398780"/>
          </a:xfrm>
          <a:prstGeom prst="rect">
            <a:avLst/>
          </a:prstGeom>
          <a:noFill/>
        </p:spPr>
        <p:txBody>
          <a:bodyPr wrap="square">
            <a:spAutoFit/>
          </a:bodyPr>
          <a:lstStyle/>
          <a:p>
            <a:r>
              <a:rPr lang="en-US" altLang="zh-CN" sz="2000" dirty="0">
                <a:solidFill>
                  <a:schemeClr val="tx2"/>
                </a:solidFill>
                <a:latin typeface="+mj-lt"/>
                <a:ea typeface="+mj-ea"/>
              </a:rPr>
              <a:t>www.kapotive.or.tz</a:t>
            </a:r>
            <a:endParaRPr lang="en-US" altLang="zh-CN" sz="2000" dirty="0">
              <a:solidFill>
                <a:schemeClr val="tx2"/>
              </a:solidFill>
              <a:latin typeface="+mj-lt"/>
              <a:ea typeface="+mj-ea"/>
            </a:endParaRPr>
          </a:p>
        </p:txBody>
      </p:sp>
      <p:cxnSp>
        <p:nvCxnSpPr>
          <p:cNvPr id="30" name="直接连接符 29"/>
          <p:cNvCxnSpPr/>
          <p:nvPr/>
        </p:nvCxnSpPr>
        <p:spPr>
          <a:xfrm>
            <a:off x="8494148" y="4247147"/>
            <a:ext cx="370587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494148" y="5257799"/>
            <a:ext cx="370587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846457" y="6256421"/>
            <a:ext cx="335356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494148" y="2249905"/>
            <a:ext cx="370587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797290" y="3689985"/>
            <a:ext cx="3298825" cy="398780"/>
          </a:xfrm>
          <a:prstGeom prst="rect">
            <a:avLst/>
          </a:prstGeom>
          <a:noFill/>
        </p:spPr>
        <p:txBody>
          <a:bodyPr wrap="square">
            <a:spAutoFit/>
          </a:bodyPr>
          <a:lstStyle/>
          <a:p>
            <a:r>
              <a:rPr lang="en-US" altLang="zh-CN" sz="2000" dirty="0">
                <a:solidFill>
                  <a:schemeClr val="tx2"/>
                </a:solidFill>
                <a:latin typeface="+mj-lt"/>
                <a:ea typeface="+mj-ea"/>
                <a:sym typeface="+mn-ea"/>
              </a:rPr>
              <a:t>Tel: +255 711 326 789</a:t>
            </a:r>
            <a:endParaRPr lang="en-US" altLang="zh-CN" sz="2000" dirty="0">
              <a:solidFill>
                <a:schemeClr val="tx2"/>
              </a:solidFill>
              <a:latin typeface="+mj-lt"/>
              <a:ea typeface="+mj-ea"/>
            </a:endParaRPr>
          </a:p>
        </p:txBody>
      </p:sp>
      <p:sp>
        <p:nvSpPr>
          <p:cNvPr id="37" name="文本框 36"/>
          <p:cNvSpPr txBox="1"/>
          <p:nvPr/>
        </p:nvSpPr>
        <p:spPr>
          <a:xfrm>
            <a:off x="8941708" y="4558434"/>
            <a:ext cx="2657830" cy="398780"/>
          </a:xfrm>
          <a:prstGeom prst="rect">
            <a:avLst/>
          </a:prstGeom>
          <a:noFill/>
        </p:spPr>
        <p:txBody>
          <a:bodyPr wrap="square">
            <a:spAutoFit/>
          </a:bodyPr>
          <a:lstStyle/>
          <a:p>
            <a:r>
              <a:rPr lang="en-US" altLang="zh-CN" sz="2000" dirty="0">
                <a:solidFill>
                  <a:schemeClr val="tx2"/>
                </a:solidFill>
                <a:latin typeface="+mj-lt"/>
                <a:ea typeface="+mj-ea"/>
              </a:rPr>
              <a:t>Whatsapp Link</a:t>
            </a:r>
            <a:endParaRPr lang="en-US" altLang="zh-CN" sz="2000" dirty="0">
              <a:solidFill>
                <a:schemeClr val="tx2"/>
              </a:solidFill>
              <a:latin typeface="+mj-lt"/>
              <a:ea typeface="+mj-ea"/>
            </a:endParaRPr>
          </a:p>
        </p:txBody>
      </p:sp>
      <p:sp>
        <p:nvSpPr>
          <p:cNvPr id="38" name="文本框 37"/>
          <p:cNvSpPr txBox="1"/>
          <p:nvPr/>
        </p:nvSpPr>
        <p:spPr>
          <a:xfrm>
            <a:off x="8796655" y="5257800"/>
            <a:ext cx="3251200" cy="1014730"/>
          </a:xfrm>
          <a:prstGeom prst="rect">
            <a:avLst/>
          </a:prstGeom>
          <a:noFill/>
        </p:spPr>
        <p:txBody>
          <a:bodyPr wrap="square">
            <a:spAutoFit/>
          </a:bodyPr>
          <a:lstStyle/>
          <a:p>
            <a:r>
              <a:rPr lang="en-US" altLang="zh-CN" sz="2000" dirty="0">
                <a:solidFill>
                  <a:schemeClr val="tx2"/>
                </a:solidFill>
                <a:latin typeface="+mj-lt"/>
                <a:ea typeface="+mj-ea"/>
              </a:rPr>
              <a:t>https://chat.whatsapp.com/LqosgEAG6no4qY2RaRPqe2</a:t>
            </a:r>
            <a:endParaRPr lang="en-US" altLang="zh-CN" sz="2000" dirty="0">
              <a:solidFill>
                <a:schemeClr val="tx2"/>
              </a:solidFill>
              <a:latin typeface="+mj-lt"/>
              <a:ea typeface="+mj-ea"/>
            </a:endParaRPr>
          </a:p>
        </p:txBody>
      </p:sp>
      <p:pic>
        <p:nvPicPr>
          <p:cNvPr id="11" name="Picture 10" descr="Untitled-1.fw"/>
          <p:cNvPicPr>
            <a:picLocks noChangeAspect="1"/>
          </p:cNvPicPr>
          <p:nvPr/>
        </p:nvPicPr>
        <p:blipFill>
          <a:blip r:embed="rId2"/>
          <a:stretch>
            <a:fillRect/>
          </a:stretch>
        </p:blipFill>
        <p:spPr>
          <a:xfrm>
            <a:off x="711200" y="2061210"/>
            <a:ext cx="3050540" cy="2995295"/>
          </a:xfrm>
          <a:prstGeom prst="rect">
            <a:avLst/>
          </a:prstGeom>
        </p:spPr>
      </p:pic>
      <p:cxnSp>
        <p:nvCxnSpPr>
          <p:cNvPr id="12" name="直接连接符 33"/>
          <p:cNvCxnSpPr/>
          <p:nvPr/>
        </p:nvCxnSpPr>
        <p:spPr>
          <a:xfrm>
            <a:off x="8485893" y="3248760"/>
            <a:ext cx="370587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文本框 24"/>
          <p:cNvSpPr txBox="1"/>
          <p:nvPr/>
        </p:nvSpPr>
        <p:spPr>
          <a:xfrm>
            <a:off x="8797290" y="2776855"/>
            <a:ext cx="3250565" cy="398780"/>
          </a:xfrm>
          <a:prstGeom prst="rect">
            <a:avLst/>
          </a:prstGeom>
          <a:noFill/>
        </p:spPr>
        <p:txBody>
          <a:bodyPr wrap="square">
            <a:spAutoFit/>
          </a:bodyPr>
          <a:p>
            <a:r>
              <a:rPr lang="en-US" altLang="zh-CN" sz="2000" dirty="0">
                <a:solidFill>
                  <a:schemeClr val="tx2"/>
                </a:solidFill>
                <a:latin typeface="+mj-lt"/>
                <a:ea typeface="+mj-ea"/>
              </a:rPr>
              <a:t>Tel: +255 767 047 621</a:t>
            </a:r>
            <a:endParaRPr lang="en-US" altLang="zh-CN" sz="2000" dirty="0">
              <a:solidFill>
                <a:schemeClr val="tx2"/>
              </a:solidFill>
              <a:latin typeface="+mj-lt"/>
              <a:ea typeface="+mj-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72" name="任意多边形: 形状 71"/>
          <p:cNvSpPr/>
          <p:nvPr/>
        </p:nvSpPr>
        <p:spPr>
          <a:xfrm>
            <a:off x="0" y="-3075305"/>
            <a:ext cx="12192000" cy="9933305"/>
          </a:xfrm>
          <a:custGeom>
            <a:avLst/>
            <a:gdLst>
              <a:gd name="connsiteX0" fmla="*/ 12191997 w 12191999"/>
              <a:gd name="connsiteY0" fmla="*/ 0 h 5732468"/>
              <a:gd name="connsiteX1" fmla="*/ 12191999 w 12191999"/>
              <a:gd name="connsiteY1" fmla="*/ 5230092 h 5732468"/>
              <a:gd name="connsiteX2" fmla="*/ 9489861 w 12191999"/>
              <a:gd name="connsiteY2" fmla="*/ 5732467 h 5732468"/>
              <a:gd name="connsiteX3" fmla="*/ 0 w 12191999"/>
              <a:gd name="connsiteY3" fmla="*/ 5732468 h 5732468"/>
              <a:gd name="connsiteX4" fmla="*/ 2 w 12191999"/>
              <a:gd name="connsiteY4" fmla="*/ 2266708 h 573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5732468">
                <a:moveTo>
                  <a:pt x="12191997" y="0"/>
                </a:moveTo>
                <a:lnTo>
                  <a:pt x="12191999" y="5230092"/>
                </a:lnTo>
                <a:lnTo>
                  <a:pt x="9489861" y="5732467"/>
                </a:lnTo>
                <a:lnTo>
                  <a:pt x="0" y="5732468"/>
                </a:lnTo>
                <a:lnTo>
                  <a:pt x="2" y="2266708"/>
                </a:lnTo>
                <a:close/>
              </a:path>
            </a:pathLst>
          </a:custGeom>
          <a:solidFill>
            <a:srgbClr val="00B0F0"/>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9" name="文本框 8"/>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accent1"/>
                </a:solidFill>
                <a:latin typeface="+mj-lt"/>
              </a:rPr>
              <a:t>PRESENTATION</a:t>
            </a:r>
            <a:endParaRPr lang="en-US" altLang="zh-CN" sz="1200" dirty="0">
              <a:solidFill>
                <a:schemeClr val="accent1"/>
              </a:solidFill>
              <a:latin typeface="+mj-lt"/>
            </a:endParaRPr>
          </a:p>
          <a:p>
            <a:pPr algn="r"/>
            <a:r>
              <a:rPr lang="en-US" altLang="zh-CN" sz="1200" dirty="0">
                <a:solidFill>
                  <a:schemeClr val="accent1"/>
                </a:solidFill>
                <a:latin typeface="+mj-lt"/>
              </a:rPr>
              <a:t>//SLIDE</a:t>
            </a:r>
            <a:endParaRPr lang="zh-CN" altLang="en-US" sz="1200" dirty="0">
              <a:solidFill>
                <a:schemeClr val="accent1"/>
              </a:solidFill>
              <a:latin typeface="+mj-lt"/>
            </a:endParaRPr>
          </a:p>
        </p:txBody>
      </p:sp>
      <p:sp>
        <p:nvSpPr>
          <p:cNvPr id="64" name="图文框 63"/>
          <p:cNvSpPr/>
          <p:nvPr/>
        </p:nvSpPr>
        <p:spPr>
          <a:xfrm>
            <a:off x="520065" y="1441450"/>
            <a:ext cx="10797540" cy="4609465"/>
          </a:xfrm>
          <a:prstGeom prst="frame">
            <a:avLst>
              <a:gd name="adj1" fmla="val 4156"/>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图片 1" descr="跳起来的人&#10;&#10;描述已自动生成"/>
          <p:cNvPicPr>
            <a:picLocks noChangeAspect="1"/>
          </p:cNvPicPr>
          <p:nvPr/>
        </p:nvPicPr>
        <p:blipFill>
          <a:blip r:embed="rId1" cstate="print">
            <a:extLst>
              <a:ext uri="{BEBA8EAE-BF5A-486C-A8C5-ECC9F3942E4B}">
                <a14:imgProps xmlns:a14="http://schemas.microsoft.com/office/drawing/2010/main">
                  <a14:imgLayer r:embed="rId2">
                    <a14:imgEffect>
                      <a14:colorTemperature colorTemp="5900"/>
                    </a14:imgEffect>
                  </a14:imgLayer>
                </a14:imgProps>
              </a:ext>
              <a:ext uri="{28A0092B-C50C-407E-A947-70E740481C1C}">
                <a14:useLocalDpi xmlns:a14="http://schemas.microsoft.com/office/drawing/2010/main" val="0"/>
              </a:ext>
            </a:extLst>
          </a:blip>
          <a:stretch>
            <a:fillRect/>
          </a:stretch>
        </p:blipFill>
        <p:spPr>
          <a:xfrm flipH="1">
            <a:off x="9764395" y="3175"/>
            <a:ext cx="1051560" cy="1576070"/>
          </a:xfrm>
          <a:prstGeom prst="rect">
            <a:avLst/>
          </a:prstGeom>
        </p:spPr>
      </p:pic>
      <p:sp>
        <p:nvSpPr>
          <p:cNvPr id="73" name="文本框 72"/>
          <p:cNvSpPr txBox="1"/>
          <p:nvPr/>
        </p:nvSpPr>
        <p:spPr>
          <a:xfrm>
            <a:off x="642620" y="1442085"/>
            <a:ext cx="4592320" cy="337185"/>
          </a:xfrm>
          <a:prstGeom prst="rect">
            <a:avLst/>
          </a:prstGeom>
          <a:noFill/>
        </p:spPr>
        <p:txBody>
          <a:bodyPr wrap="square">
            <a:spAutoFit/>
          </a:bodyPr>
          <a:lstStyle/>
          <a:p>
            <a:pPr algn="l"/>
            <a:r>
              <a:rPr lang="en-US" altLang="zh-CN" sz="1600" dirty="0">
                <a:solidFill>
                  <a:schemeClr val="accent1"/>
                </a:solidFill>
                <a:latin typeface="+mj-lt"/>
                <a:sym typeface="+mn-ea"/>
              </a:rPr>
              <a:t>INTRODUCTION</a:t>
            </a:r>
            <a:endParaRPr lang="en-US" altLang="zh-CN" sz="1600" dirty="0">
              <a:solidFill>
                <a:schemeClr val="accent1"/>
              </a:solidFill>
              <a:latin typeface="+mj-lt"/>
              <a:sym typeface="+mn-ea"/>
            </a:endParaRPr>
          </a:p>
        </p:txBody>
      </p:sp>
      <p:grpSp>
        <p:nvGrpSpPr>
          <p:cNvPr id="4" name="组合 3"/>
          <p:cNvGrpSpPr/>
          <p:nvPr/>
        </p:nvGrpSpPr>
        <p:grpSpPr>
          <a:xfrm>
            <a:off x="874713" y="401140"/>
            <a:ext cx="2700609" cy="261610"/>
            <a:chOff x="537444" y="535301"/>
            <a:chExt cx="2700609" cy="261610"/>
          </a:xfrm>
        </p:grpSpPr>
        <p:sp>
          <p:nvSpPr>
            <p:cNvPr id="27" name="文本框 26"/>
            <p:cNvSpPr txBox="1"/>
            <p:nvPr/>
          </p:nvSpPr>
          <p:spPr>
            <a:xfrm>
              <a:off x="537444" y="535301"/>
              <a:ext cx="2366683" cy="229870"/>
            </a:xfrm>
            <a:prstGeom prst="rect">
              <a:avLst/>
            </a:prstGeom>
            <a:no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2">
                      <a:lumMod val="50000"/>
                    </a:schemeClr>
                  </a:solidFill>
                  <a:effectLst/>
                  <a:uLnTx/>
                  <a:uFillTx/>
                  <a:latin typeface="Hubot-Sans Black Wide" charset="0"/>
                  <a:ea typeface="Gilroy" panose="00000400000000000000" charset="0"/>
                  <a:cs typeface="+mn-cs"/>
                </a:rPr>
                <a:t>YOUR LOGO</a:t>
              </a:r>
              <a:endParaRPr kumimoji="0" lang="en-US" altLang="zh-CN" sz="900" b="0" i="0" u="none" strike="noStrike" kern="1200" cap="none" spc="0" normalizeH="0" baseline="0" noProof="0" dirty="0">
                <a:ln>
                  <a:noFill/>
                </a:ln>
                <a:solidFill>
                  <a:schemeClr val="bg2">
                    <a:lumMod val="50000"/>
                  </a:schemeClr>
                </a:solidFill>
                <a:effectLst/>
                <a:uLnTx/>
                <a:uFillTx/>
                <a:latin typeface="Hubot-Sans Black Wide" charset="0"/>
                <a:ea typeface="Gilroy" panose="00000400000000000000" charset="0"/>
                <a:cs typeface="+mn-cs"/>
              </a:endParaRPr>
            </a:p>
          </p:txBody>
        </p:sp>
        <p:sp>
          <p:nvSpPr>
            <p:cNvPr id="28" name="文本框 27"/>
            <p:cNvSpPr txBox="1"/>
            <p:nvPr/>
          </p:nvSpPr>
          <p:spPr>
            <a:xfrm>
              <a:off x="1547301" y="535301"/>
              <a:ext cx="1690752" cy="261610"/>
            </a:xfrm>
            <a:prstGeom prst="rect">
              <a:avLst/>
            </a:prstGeom>
            <a:noFill/>
          </p:spPr>
          <p:txBody>
            <a:bodyPr wrap="square">
              <a:spAutoFit/>
            </a:bodyPr>
            <a:lstStyle/>
            <a:p>
              <a:r>
                <a:rPr lang="en-US" altLang="zh-CN" sz="1100" dirty="0"/>
                <a:t>WPS  TEMPLATE</a:t>
              </a:r>
              <a:endParaRPr lang="en-US" altLang="zh-CN" sz="1100" dirty="0"/>
            </a:p>
          </p:txBody>
        </p:sp>
        <p:cxnSp>
          <p:nvCxnSpPr>
            <p:cNvPr id="29" name="直接连接符 28"/>
            <p:cNvCxnSpPr/>
            <p:nvPr/>
          </p:nvCxnSpPr>
          <p:spPr>
            <a:xfrm>
              <a:off x="1549100" y="570155"/>
              <a:ext cx="0" cy="16136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3"/>
          <p:cNvGrpSpPr/>
          <p:nvPr/>
        </p:nvGrpSpPr>
        <p:grpSpPr>
          <a:xfrm>
            <a:off x="1459865" y="400685"/>
            <a:ext cx="5347335" cy="744220"/>
            <a:chOff x="537444" y="563241"/>
            <a:chExt cx="2366683" cy="168279"/>
          </a:xfrm>
          <a:gradFill>
            <a:gsLst>
              <a:gs pos="0">
                <a:srgbClr val="FECF40"/>
              </a:gs>
              <a:gs pos="100000">
                <a:srgbClr val="846C21"/>
              </a:gs>
            </a:gsLst>
            <a:lin ang="0" scaled="0"/>
          </a:gradFill>
        </p:grpSpPr>
        <p:sp>
          <p:nvSpPr>
            <p:cNvPr id="6" name="文本框 26"/>
            <p:cNvSpPr txBox="1"/>
            <p:nvPr>
              <p:custDataLst>
                <p:tags r:id="rId3"/>
              </p:custDataLst>
            </p:nvPr>
          </p:nvSpPr>
          <p:spPr>
            <a:xfrm>
              <a:off x="537444" y="563241"/>
              <a:ext cx="2366683" cy="118025"/>
            </a:xfrm>
            <a:prstGeom prst="rect">
              <a:avLst/>
            </a:prstGeom>
            <a:grp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rPr>
                <a:t>SEMINAR</a:t>
              </a:r>
              <a:endParaRPr kumimoji="0" lang="en-US" altLang="zh-CN" sz="28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endParaRPr>
            </a:p>
          </p:txBody>
        </p:sp>
        <p:cxnSp>
          <p:nvCxnSpPr>
            <p:cNvPr id="7" name="直接连接符 28"/>
            <p:cNvCxnSpPr/>
            <p:nvPr>
              <p:custDataLst>
                <p:tags r:id="rId4"/>
              </p:custDataLst>
            </p:nvPr>
          </p:nvCxnSpPr>
          <p:spPr>
            <a:xfrm>
              <a:off x="1549100" y="570155"/>
              <a:ext cx="0" cy="161365"/>
            </a:xfrm>
            <a:prstGeom prst="line">
              <a:avLst/>
            </a:prstGeom>
            <a:grpFill/>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descr="Untitled-1.fw"/>
          <p:cNvPicPr>
            <a:picLocks noChangeAspect="1"/>
          </p:cNvPicPr>
          <p:nvPr/>
        </p:nvPicPr>
        <p:blipFill>
          <a:blip r:embed="rId5"/>
          <a:stretch>
            <a:fillRect/>
          </a:stretch>
        </p:blipFill>
        <p:spPr>
          <a:xfrm>
            <a:off x="325120" y="102235"/>
            <a:ext cx="1191895" cy="1191260"/>
          </a:xfrm>
          <a:prstGeom prst="rect">
            <a:avLst/>
          </a:prstGeom>
        </p:spPr>
      </p:pic>
      <p:sp>
        <p:nvSpPr>
          <p:cNvPr id="25" name="文本框 2"/>
          <p:cNvSpPr txBox="1"/>
          <p:nvPr/>
        </p:nvSpPr>
        <p:spPr>
          <a:xfrm>
            <a:off x="1031875" y="2029460"/>
            <a:ext cx="10004425" cy="3186430"/>
          </a:xfrm>
          <a:prstGeom prst="rect">
            <a:avLst/>
          </a:prstGeom>
          <a:noFill/>
        </p:spPr>
        <p:txBody>
          <a:bodyPr wrap="square">
            <a:noAutofit/>
          </a:bodyPr>
          <a:p>
            <a:pPr algn="ctr"/>
            <a:r>
              <a:rPr lang="en-US" altLang="zh-CN" sz="4800" dirty="0">
                <a:solidFill>
                  <a:schemeClr val="bg1"/>
                </a:solidFill>
                <a:latin typeface="Montserrat" charset="0"/>
                <a:cs typeface="Montserrat" charset="0"/>
                <a:sym typeface="+mn-ea"/>
              </a:rPr>
              <a:t>This seminar will focus on the challenges young NGOs face post-registration, particularly in acquiring donor funding.</a:t>
            </a:r>
            <a:endParaRPr lang="en-US" altLang="zh-CN" sz="4800" dirty="0">
              <a:solidFill>
                <a:schemeClr val="bg1"/>
              </a:solidFill>
              <a:latin typeface="Montserrat" charset="0"/>
              <a:ea typeface="+mj-ea"/>
              <a:cs typeface="Montserrat"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5322" y="8890"/>
            <a:ext cx="8616678" cy="6858000"/>
          </a:xfrm>
          <a:prstGeom prst="rect">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endParaRPr lang="en-US" altLang="zh-CN" sz="1200" dirty="0">
              <a:solidFill>
                <a:schemeClr val="bg1"/>
              </a:solidFill>
              <a:latin typeface="+mj-lt"/>
            </a:endParaRP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12" name="文本框 11"/>
          <p:cNvSpPr txBox="1"/>
          <p:nvPr/>
        </p:nvSpPr>
        <p:spPr>
          <a:xfrm>
            <a:off x="5137785" y="1050925"/>
            <a:ext cx="6556375" cy="4933950"/>
          </a:xfrm>
          <a:prstGeom prst="rect">
            <a:avLst/>
          </a:prstGeom>
          <a:noFill/>
        </p:spPr>
        <p:txBody>
          <a:bodyPr wrap="square">
            <a:noAutofit/>
          </a:bodyPr>
          <a:lstStyle/>
          <a:p>
            <a:pPr algn="just"/>
            <a:r>
              <a:rPr lang="en-US" sz="2800">
                <a:solidFill>
                  <a:schemeClr val="bg1"/>
                </a:solidFill>
                <a:latin typeface="Montserrat" charset="0"/>
                <a:ea typeface="SimSun" panose="02010600030101010101" pitchFamily="2" charset="-122"/>
                <a:cs typeface="Montserrat" charset="0"/>
                <a:sym typeface="+mn-ea"/>
              </a:rPr>
              <a:t>1. To discuss the challenges that young NGOs face in gaining recognition and legitimacy.</a:t>
            </a:r>
            <a:endParaRPr lang="en-US" sz="2800">
              <a:solidFill>
                <a:schemeClr val="bg1"/>
              </a:solidFill>
              <a:latin typeface="Montserrat" charset="0"/>
              <a:ea typeface="SimSun" panose="02010600030101010101" pitchFamily="2" charset="-122"/>
              <a:cs typeface="Montserrat" charset="0"/>
              <a:sym typeface="+mn-ea"/>
            </a:endParaRPr>
          </a:p>
          <a:p>
            <a:pPr algn="just"/>
            <a:endParaRPr lang="en-US" sz="2800">
              <a:solidFill>
                <a:schemeClr val="bg1"/>
              </a:solidFill>
              <a:latin typeface="Montserrat" charset="0"/>
              <a:ea typeface="SimSun" panose="02010600030101010101" pitchFamily="2" charset="-122"/>
              <a:cs typeface="Montserrat" charset="0"/>
              <a:sym typeface="+mn-ea"/>
            </a:endParaRPr>
          </a:p>
          <a:p>
            <a:pPr algn="just"/>
            <a:r>
              <a:rPr lang="en-US" sz="2800">
                <a:solidFill>
                  <a:schemeClr val="bg1"/>
                </a:solidFill>
                <a:latin typeface="Montserrat" charset="0"/>
                <a:ea typeface="SimSun" panose="02010600030101010101" pitchFamily="2" charset="-122"/>
                <a:cs typeface="Montserrat" charset="0"/>
                <a:sym typeface="+mn-ea"/>
              </a:rPr>
              <a:t>2. </a:t>
            </a:r>
            <a:r>
              <a:rPr lang="en-US" sz="2800">
                <a:solidFill>
                  <a:schemeClr val="bg1"/>
                </a:solidFill>
                <a:latin typeface="Montserrat" charset="0"/>
                <a:ea typeface="SimSun" panose="02010600030101010101" pitchFamily="2" charset="-122"/>
                <a:cs typeface="Montserrat" charset="0"/>
                <a:sym typeface="+mn-ea"/>
              </a:rPr>
              <a:t>To offer practical tips and advice for navigating the complexities of donor funding.</a:t>
            </a:r>
            <a:endParaRPr lang="en-US" sz="2800">
              <a:solidFill>
                <a:schemeClr val="bg1"/>
              </a:solidFill>
              <a:latin typeface="Montserrat" charset="0"/>
              <a:ea typeface="SimSun" panose="02010600030101010101" pitchFamily="2" charset="-122"/>
              <a:cs typeface="Montserrat" charset="0"/>
              <a:sym typeface="+mn-ea"/>
            </a:endParaRPr>
          </a:p>
          <a:p>
            <a:pPr algn="just"/>
            <a:endParaRPr lang="en-US" sz="2800">
              <a:solidFill>
                <a:schemeClr val="bg1"/>
              </a:solidFill>
              <a:latin typeface="Montserrat" charset="0"/>
              <a:ea typeface="SimSun" panose="02010600030101010101" pitchFamily="2" charset="-122"/>
              <a:cs typeface="Montserrat" charset="0"/>
              <a:sym typeface="+mn-ea"/>
            </a:endParaRPr>
          </a:p>
          <a:p>
            <a:pPr algn="just"/>
            <a:r>
              <a:rPr lang="en-US" sz="2800">
                <a:solidFill>
                  <a:schemeClr val="bg1"/>
                </a:solidFill>
                <a:latin typeface="Montserrat" charset="0"/>
                <a:ea typeface="SimSun" panose="02010600030101010101" pitchFamily="2" charset="-122"/>
                <a:cs typeface="Montserrat" charset="0"/>
                <a:sym typeface="+mn-ea"/>
              </a:rPr>
              <a:t>3. To share success stories and best practices from established NGOs in overcoming similar dilemmas.</a:t>
            </a:r>
            <a:endParaRPr lang="en-US" sz="2800">
              <a:solidFill>
                <a:schemeClr val="bg1"/>
              </a:solidFill>
              <a:latin typeface="Montserrat" charset="0"/>
              <a:ea typeface="SimSun" panose="02010600030101010101" pitchFamily="2" charset="-122"/>
              <a:cs typeface="Montserrat" charset="0"/>
              <a:sym typeface="+mn-ea"/>
            </a:endParaRPr>
          </a:p>
          <a:p>
            <a:pPr algn="just"/>
            <a:endParaRPr lang="en-US" sz="2800">
              <a:solidFill>
                <a:schemeClr val="bg1"/>
              </a:solidFill>
              <a:latin typeface="Montserrat" charset="0"/>
              <a:ea typeface="SimSun" panose="02010600030101010101" pitchFamily="2" charset="-122"/>
              <a:cs typeface="Montserrat" charset="0"/>
              <a:sym typeface="+mn-ea"/>
            </a:endParaRPr>
          </a:p>
          <a:p>
            <a:pPr algn="just"/>
            <a:endParaRPr lang="en-US" sz="2800">
              <a:solidFill>
                <a:schemeClr val="bg1"/>
              </a:solidFill>
              <a:latin typeface="Montserrat" charset="0"/>
              <a:ea typeface="SimSun" panose="02010600030101010101" pitchFamily="2" charset="-122"/>
              <a:cs typeface="Montserrat" charset="0"/>
              <a:sym typeface="+mn-ea"/>
            </a:endParaRPr>
          </a:p>
        </p:txBody>
      </p:sp>
      <p:sp>
        <p:nvSpPr>
          <p:cNvPr id="21" name="矩形 20"/>
          <p:cNvSpPr/>
          <p:nvPr/>
        </p:nvSpPr>
        <p:spPr>
          <a:xfrm>
            <a:off x="1" y="6237288"/>
            <a:ext cx="3165195" cy="620712"/>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8810" y="6344665"/>
            <a:ext cx="2221501" cy="430887"/>
          </a:xfrm>
          <a:prstGeom prst="rect">
            <a:avLst/>
          </a:prstGeom>
          <a:noFill/>
        </p:spPr>
        <p:txBody>
          <a:bodyPr wrap="square">
            <a:spAutoFit/>
          </a:bodyPr>
          <a:lstStyle/>
          <a:p>
            <a:r>
              <a:rPr lang="en-US" altLang="zh-CN" sz="1100" dirty="0">
                <a:solidFill>
                  <a:schemeClr val="bg1"/>
                </a:solidFill>
              </a:rPr>
              <a:t>Presentations are communication tools </a:t>
            </a:r>
            <a:endParaRPr lang="zh-CN" altLang="en-US" sz="1100" dirty="0">
              <a:solidFill>
                <a:schemeClr val="bg1"/>
              </a:solidFill>
            </a:endParaRPr>
          </a:p>
        </p:txBody>
      </p:sp>
      <p:cxnSp>
        <p:nvCxnSpPr>
          <p:cNvPr id="33" name="直接连接符 32"/>
          <p:cNvCxnSpPr/>
          <p:nvPr/>
        </p:nvCxnSpPr>
        <p:spPr>
          <a:xfrm>
            <a:off x="5312229" y="6371684"/>
            <a:ext cx="5822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图文框 5"/>
          <p:cNvSpPr/>
          <p:nvPr/>
        </p:nvSpPr>
        <p:spPr>
          <a:xfrm>
            <a:off x="139065" y="831215"/>
            <a:ext cx="11761470" cy="5356225"/>
          </a:xfrm>
          <a:prstGeom prst="frame">
            <a:avLst>
              <a:gd name="adj1" fmla="val 4156"/>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1" descr="WhatsApp Image 2024-04-12 at 11.03.20 AM (1)"/>
          <p:cNvPicPr>
            <a:picLocks noChangeAspect="1"/>
          </p:cNvPicPr>
          <p:nvPr/>
        </p:nvPicPr>
        <p:blipFill>
          <a:blip r:embed="rId1"/>
          <a:stretch>
            <a:fillRect/>
          </a:stretch>
        </p:blipFill>
        <p:spPr>
          <a:xfrm>
            <a:off x="635" y="996315"/>
            <a:ext cx="4977130" cy="5205095"/>
          </a:xfrm>
          <a:prstGeom prst="rect">
            <a:avLst/>
          </a:prstGeom>
        </p:spPr>
      </p:pic>
      <p:sp>
        <p:nvSpPr>
          <p:cNvPr id="10" name="文本框 26"/>
          <p:cNvSpPr txBox="1"/>
          <p:nvPr>
            <p:custDataLst>
              <p:tags r:id="rId2"/>
            </p:custDataLst>
          </p:nvPr>
        </p:nvSpPr>
        <p:spPr>
          <a:xfrm>
            <a:off x="1459865" y="225425"/>
            <a:ext cx="10732770" cy="60706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rPr>
              <a:t>OBJECTIVES </a:t>
            </a:r>
            <a:endParaRPr kumimoji="0" lang="en-US" altLang="zh-CN" sz="35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endParaRPr>
          </a:p>
        </p:txBody>
      </p:sp>
      <p:pic>
        <p:nvPicPr>
          <p:cNvPr id="9" name="Picture 8" descr="Untitled-1.fw"/>
          <p:cNvPicPr>
            <a:picLocks noChangeAspect="1"/>
          </p:cNvPicPr>
          <p:nvPr/>
        </p:nvPicPr>
        <p:blipFill>
          <a:blip r:embed="rId3"/>
          <a:stretch>
            <a:fillRect/>
          </a:stretch>
        </p:blipFill>
        <p:spPr>
          <a:xfrm>
            <a:off x="393700" y="-635"/>
            <a:ext cx="1191895" cy="1191260"/>
          </a:xfrm>
          <a:prstGeom prst="rect">
            <a:avLst/>
          </a:prstGeom>
        </p:spPr>
      </p:pic>
      <p:sp>
        <p:nvSpPr>
          <p:cNvPr id="39" name="矩形 38"/>
          <p:cNvSpPr/>
          <p:nvPr/>
        </p:nvSpPr>
        <p:spPr>
          <a:xfrm>
            <a:off x="0" y="6137275"/>
            <a:ext cx="12192000" cy="720725"/>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3" name="Text Box 12"/>
          <p:cNvSpPr txBox="1"/>
          <p:nvPr/>
        </p:nvSpPr>
        <p:spPr>
          <a:xfrm>
            <a:off x="260350" y="6289675"/>
            <a:ext cx="11798935" cy="429895"/>
          </a:xfrm>
          <a:prstGeom prst="rect">
            <a:avLst/>
          </a:prstGeom>
          <a:noFill/>
        </p:spPr>
        <p:txBody>
          <a:bodyPr wrap="square" rtlCol="0" anchor="t">
            <a:spAutoFit/>
          </a:bodyPr>
          <a:p>
            <a:r>
              <a:rPr lang="en-US" sz="2200" b="1">
                <a:solidFill>
                  <a:schemeClr val="bg1"/>
                </a:solidFill>
              </a:rPr>
              <a:t>THE ROAD FROM REGISTRATION TO DONOR FUNDING - THE DILEMMA FOR YOUNG NGOs</a:t>
            </a:r>
            <a:endParaRPr lang="en-US" sz="2200" b="1">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5322" y="8890"/>
            <a:ext cx="8616678" cy="6858000"/>
          </a:xfrm>
          <a:prstGeom prst="rect">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endParaRPr lang="en-US" altLang="zh-CN" sz="1200" dirty="0">
              <a:solidFill>
                <a:schemeClr val="bg1"/>
              </a:solidFill>
              <a:latin typeface="+mj-lt"/>
            </a:endParaRP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12" name="文本框 11"/>
          <p:cNvSpPr txBox="1"/>
          <p:nvPr/>
        </p:nvSpPr>
        <p:spPr>
          <a:xfrm>
            <a:off x="5137785" y="1050925"/>
            <a:ext cx="6556375" cy="4933950"/>
          </a:xfrm>
          <a:prstGeom prst="rect">
            <a:avLst/>
          </a:prstGeom>
          <a:noFill/>
        </p:spPr>
        <p:txBody>
          <a:bodyPr wrap="square">
            <a:noAutofit/>
          </a:bodyPr>
          <a:lstStyle/>
          <a:p>
            <a:pPr algn="just"/>
            <a:r>
              <a:rPr lang="en-US" sz="2800">
                <a:solidFill>
                  <a:schemeClr val="bg1"/>
                </a:solidFill>
                <a:latin typeface="Montserrat" charset="0"/>
                <a:ea typeface="SimSun" panose="02010600030101010101" pitchFamily="2" charset="-122"/>
                <a:cs typeface="Montserrat" charset="0"/>
                <a:sym typeface="+mn-ea"/>
              </a:rPr>
              <a:t>4. To facilitate networking and collaboration opportunities among participants to address common challenges.</a:t>
            </a:r>
            <a:endParaRPr lang="en-US" sz="2800">
              <a:solidFill>
                <a:schemeClr val="bg1"/>
              </a:solidFill>
              <a:latin typeface="Montserrat" charset="0"/>
              <a:ea typeface="SimSun" panose="02010600030101010101" pitchFamily="2" charset="-122"/>
              <a:cs typeface="Montserrat" charset="0"/>
              <a:sym typeface="+mn-ea"/>
            </a:endParaRPr>
          </a:p>
          <a:p>
            <a:pPr algn="just"/>
            <a:endParaRPr lang="en-US" sz="2800">
              <a:solidFill>
                <a:schemeClr val="bg1"/>
              </a:solidFill>
              <a:latin typeface="Montserrat" charset="0"/>
              <a:ea typeface="SimSun" panose="02010600030101010101" pitchFamily="2" charset="-122"/>
              <a:cs typeface="Montserrat" charset="0"/>
              <a:sym typeface="+mn-ea"/>
            </a:endParaRPr>
          </a:p>
          <a:p>
            <a:pPr algn="just"/>
            <a:r>
              <a:rPr lang="en-US" sz="2800">
                <a:solidFill>
                  <a:schemeClr val="bg1"/>
                </a:solidFill>
                <a:latin typeface="Montserrat" charset="0"/>
                <a:ea typeface="SimSun" panose="02010600030101010101" pitchFamily="2" charset="-122"/>
                <a:cs typeface="Montserrat" charset="0"/>
                <a:sym typeface="+mn-ea"/>
              </a:rPr>
              <a:t>5. To inspire and empower young NGO leaders to strive for sustainability and growth in their organizations.</a:t>
            </a:r>
            <a:endParaRPr lang="en-US" sz="2800">
              <a:solidFill>
                <a:schemeClr val="bg1"/>
              </a:solidFill>
              <a:latin typeface="Montserrat" charset="0"/>
              <a:ea typeface="SimSun" panose="02010600030101010101" pitchFamily="2" charset="-122"/>
              <a:cs typeface="Montserrat" charset="0"/>
              <a:sym typeface="+mn-ea"/>
            </a:endParaRPr>
          </a:p>
          <a:p>
            <a:pPr algn="just"/>
            <a:endParaRPr lang="en-US" sz="2800">
              <a:solidFill>
                <a:schemeClr val="bg1"/>
              </a:solidFill>
              <a:latin typeface="Montserrat" charset="0"/>
              <a:ea typeface="SimSun" panose="02010600030101010101" pitchFamily="2" charset="-122"/>
              <a:cs typeface="Montserrat" charset="0"/>
              <a:sym typeface="+mn-ea"/>
            </a:endParaRPr>
          </a:p>
        </p:txBody>
      </p:sp>
      <p:sp>
        <p:nvSpPr>
          <p:cNvPr id="21" name="矩形 20"/>
          <p:cNvSpPr/>
          <p:nvPr/>
        </p:nvSpPr>
        <p:spPr>
          <a:xfrm>
            <a:off x="1" y="6237288"/>
            <a:ext cx="3165195" cy="620712"/>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8810" y="6344665"/>
            <a:ext cx="2221501" cy="430887"/>
          </a:xfrm>
          <a:prstGeom prst="rect">
            <a:avLst/>
          </a:prstGeom>
          <a:noFill/>
        </p:spPr>
        <p:txBody>
          <a:bodyPr wrap="square">
            <a:spAutoFit/>
          </a:bodyPr>
          <a:lstStyle/>
          <a:p>
            <a:r>
              <a:rPr lang="en-US" altLang="zh-CN" sz="1100" dirty="0">
                <a:solidFill>
                  <a:schemeClr val="bg1"/>
                </a:solidFill>
              </a:rPr>
              <a:t>Presentations are communication tools </a:t>
            </a:r>
            <a:endParaRPr lang="zh-CN" altLang="en-US" sz="1100" dirty="0">
              <a:solidFill>
                <a:schemeClr val="bg1"/>
              </a:solidFill>
            </a:endParaRPr>
          </a:p>
        </p:txBody>
      </p:sp>
      <p:cxnSp>
        <p:nvCxnSpPr>
          <p:cNvPr id="33" name="直接连接符 32"/>
          <p:cNvCxnSpPr/>
          <p:nvPr/>
        </p:nvCxnSpPr>
        <p:spPr>
          <a:xfrm>
            <a:off x="5312229" y="6371684"/>
            <a:ext cx="5822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图文框 5"/>
          <p:cNvSpPr/>
          <p:nvPr/>
        </p:nvSpPr>
        <p:spPr>
          <a:xfrm>
            <a:off x="139065" y="831215"/>
            <a:ext cx="11761470" cy="5356225"/>
          </a:xfrm>
          <a:prstGeom prst="frame">
            <a:avLst>
              <a:gd name="adj1" fmla="val 4156"/>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26"/>
          <p:cNvSpPr txBox="1"/>
          <p:nvPr>
            <p:custDataLst>
              <p:tags r:id="rId1"/>
            </p:custDataLst>
          </p:nvPr>
        </p:nvSpPr>
        <p:spPr>
          <a:xfrm>
            <a:off x="1459865" y="226695"/>
            <a:ext cx="10732770" cy="60579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rPr>
              <a:t>OBJECTIVES  </a:t>
            </a:r>
            <a:r>
              <a:rPr kumimoji="0" lang="en-US" altLang="zh-CN" sz="3500" b="0" i="0" u="none" strike="noStrike" kern="1200" cap="none" spc="0" normalizeH="0" baseline="0" noProof="0" dirty="0">
                <a:ln>
                  <a:noFill/>
                </a:ln>
                <a:solidFill>
                  <a:schemeClr val="bg1"/>
                </a:solidFill>
                <a:effectLst/>
                <a:uLnTx/>
                <a:uFillTx/>
                <a:latin typeface="Montserrat" charset="0"/>
                <a:ea typeface="Gilroy" panose="00000400000000000000" charset="0"/>
                <a:cs typeface="Montserrat" charset="0"/>
              </a:rPr>
              <a:t>conti..</a:t>
            </a:r>
            <a:endParaRPr kumimoji="0" lang="en-US" altLang="zh-CN" sz="3500" b="0" i="0" u="none" strike="noStrike" kern="1200" cap="none" spc="0" normalizeH="0" baseline="0" noProof="0" dirty="0">
              <a:ln>
                <a:noFill/>
              </a:ln>
              <a:solidFill>
                <a:schemeClr val="bg1"/>
              </a:solidFill>
              <a:effectLst/>
              <a:uLnTx/>
              <a:uFillTx/>
              <a:latin typeface="Montserrat" charset="0"/>
              <a:ea typeface="Gilroy" panose="00000400000000000000" charset="0"/>
              <a:cs typeface="Montserrat" charset="0"/>
            </a:endParaRPr>
          </a:p>
        </p:txBody>
      </p:sp>
      <p:sp>
        <p:nvSpPr>
          <p:cNvPr id="39" name="矩形 38"/>
          <p:cNvSpPr/>
          <p:nvPr/>
        </p:nvSpPr>
        <p:spPr>
          <a:xfrm>
            <a:off x="0" y="6136640"/>
            <a:ext cx="12192000" cy="721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3" name="Text Box 12"/>
          <p:cNvSpPr txBox="1"/>
          <p:nvPr/>
        </p:nvSpPr>
        <p:spPr>
          <a:xfrm>
            <a:off x="260350" y="6289675"/>
            <a:ext cx="11798935" cy="429895"/>
          </a:xfrm>
          <a:prstGeom prst="rect">
            <a:avLst/>
          </a:prstGeom>
          <a:noFill/>
        </p:spPr>
        <p:txBody>
          <a:bodyPr wrap="square" rtlCol="0" anchor="t">
            <a:spAutoFit/>
          </a:bodyPr>
          <a:p>
            <a:r>
              <a:rPr lang="en-US" sz="2200" b="1">
                <a:solidFill>
                  <a:schemeClr val="bg1"/>
                </a:solidFill>
              </a:rPr>
              <a:t>THE ROAD FROM REGISTRATION TO DONOR FUNDING - THE DILEMMA FOR YOUNG NGOs</a:t>
            </a:r>
            <a:endParaRPr lang="en-US" sz="2200" b="1">
              <a:solidFill>
                <a:schemeClr val="bg1"/>
              </a:solidFill>
            </a:endParaRPr>
          </a:p>
        </p:txBody>
      </p:sp>
      <p:pic>
        <p:nvPicPr>
          <p:cNvPr id="3" name="Picture 2" descr="WhatsApp Image 2024-04-12 at 11.03.20 AM"/>
          <p:cNvPicPr>
            <a:picLocks noChangeAspect="1"/>
          </p:cNvPicPr>
          <p:nvPr/>
        </p:nvPicPr>
        <p:blipFill>
          <a:blip r:embed="rId2"/>
          <a:stretch>
            <a:fillRect/>
          </a:stretch>
        </p:blipFill>
        <p:spPr>
          <a:xfrm>
            <a:off x="0" y="1042035"/>
            <a:ext cx="5010785" cy="5151755"/>
          </a:xfrm>
          <a:prstGeom prst="rect">
            <a:avLst/>
          </a:prstGeom>
        </p:spPr>
      </p:pic>
      <p:pic>
        <p:nvPicPr>
          <p:cNvPr id="9" name="Picture 8" descr="Untitled-1.fw"/>
          <p:cNvPicPr>
            <a:picLocks noChangeAspect="1"/>
          </p:cNvPicPr>
          <p:nvPr/>
        </p:nvPicPr>
        <p:blipFill>
          <a:blip r:embed="rId3"/>
          <a:stretch>
            <a:fillRect/>
          </a:stretch>
        </p:blipFill>
        <p:spPr>
          <a:xfrm>
            <a:off x="393700" y="-635"/>
            <a:ext cx="1191895" cy="11912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WhatsApp Image 2024-04-12 at 11.03.19 AM"/>
          <p:cNvPicPr>
            <a:picLocks noChangeAspect="1"/>
          </p:cNvPicPr>
          <p:nvPr/>
        </p:nvPicPr>
        <p:blipFill>
          <a:blip r:embed="rId1"/>
          <a:stretch>
            <a:fillRect/>
          </a:stretch>
        </p:blipFill>
        <p:spPr>
          <a:xfrm>
            <a:off x="5425440" y="0"/>
            <a:ext cx="6766560" cy="6858000"/>
          </a:xfrm>
          <a:prstGeom prst="rect">
            <a:avLst/>
          </a:prstGeom>
        </p:spPr>
      </p:pic>
      <p:sp>
        <p:nvSpPr>
          <p:cNvPr id="2" name="任意多边形: 形状 1"/>
          <p:cNvSpPr/>
          <p:nvPr/>
        </p:nvSpPr>
        <p:spPr>
          <a:xfrm>
            <a:off x="-635" y="1190625"/>
            <a:ext cx="7926705" cy="4836795"/>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9" name="直接连接符 28"/>
          <p:cNvCxnSpPr/>
          <p:nvPr/>
        </p:nvCxnSpPr>
        <p:spPr>
          <a:xfrm flipV="1">
            <a:off x="11585770" y="1444759"/>
            <a:ext cx="0" cy="166188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1476634" y="3283833"/>
            <a:ext cx="218272" cy="218272"/>
            <a:chOff x="3258457" y="812800"/>
            <a:chExt cx="319314" cy="319314"/>
          </a:xfrm>
        </p:grpSpPr>
        <p:sp>
          <p:nvSpPr>
            <p:cNvPr id="31" name="椭圆 30"/>
            <p:cNvSpPr/>
            <p:nvPr/>
          </p:nvSpPr>
          <p:spPr>
            <a:xfrm>
              <a:off x="3258457" y="812800"/>
              <a:ext cx="319314" cy="319314"/>
            </a:xfrm>
            <a:prstGeom prst="ellipse">
              <a:avLst/>
            </a:prstGeom>
            <a:noFill/>
            <a:ln>
              <a:solidFill>
                <a:schemeClr val="accent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3361535" y="905159"/>
              <a:ext cx="113159" cy="134597"/>
            </a:xfrm>
            <a:prstGeom prst="chevron">
              <a:avLst/>
            </a:pr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0" name="Text Box 99"/>
          <p:cNvSpPr txBox="1"/>
          <p:nvPr/>
        </p:nvSpPr>
        <p:spPr>
          <a:xfrm>
            <a:off x="165100" y="1271905"/>
            <a:ext cx="7590155" cy="4021455"/>
          </a:xfrm>
          <a:prstGeom prst="rect">
            <a:avLst/>
          </a:prstGeom>
          <a:noFill/>
          <a:ln w="9525">
            <a:noFill/>
          </a:ln>
        </p:spPr>
        <p:txBody>
          <a:bodyPr>
            <a:noAutofit/>
          </a:bodyPr>
          <a:p>
            <a:pPr indent="0" algn="just">
              <a:lnSpc>
                <a:spcPct val="100000"/>
              </a:lnSpc>
            </a:pPr>
            <a:r>
              <a:rPr lang="en-US" sz="2700" b="0">
                <a:solidFill>
                  <a:schemeClr val="bg1"/>
                </a:solidFill>
                <a:latin typeface="Montserrat" charset="0"/>
                <a:ea typeface="SimSun" panose="02010600030101010101" pitchFamily="2" charset="-122"/>
                <a:cs typeface="Montserrat" charset="0"/>
              </a:rPr>
              <a:t>Many NGOs struggle after registration due to misconceptions about fundraising post-registration. This seminar aims to address those challenges head-on.</a:t>
            </a:r>
            <a:endParaRPr lang="en-US" sz="2700" b="0">
              <a:solidFill>
                <a:schemeClr val="bg1"/>
              </a:solidFill>
              <a:latin typeface="Montserrat" charset="0"/>
              <a:ea typeface="SimSun" panose="02010600030101010101" pitchFamily="2" charset="-122"/>
              <a:cs typeface="Montserrat" charset="0"/>
            </a:endParaRPr>
          </a:p>
          <a:p>
            <a:pPr indent="0" algn="just">
              <a:lnSpc>
                <a:spcPct val="100000"/>
              </a:lnSpc>
            </a:pPr>
            <a:endParaRPr lang="en-US" sz="2700" b="0">
              <a:solidFill>
                <a:schemeClr val="bg1"/>
              </a:solidFill>
              <a:latin typeface="Montserrat" charset="0"/>
              <a:ea typeface="SimSun" panose="02010600030101010101" pitchFamily="2" charset="-122"/>
              <a:cs typeface="Montserrat" charset="0"/>
            </a:endParaRPr>
          </a:p>
          <a:p>
            <a:pPr indent="0" algn="just">
              <a:lnSpc>
                <a:spcPct val="100000"/>
              </a:lnSpc>
            </a:pPr>
            <a:r>
              <a:rPr lang="en-US" sz="2700" b="0">
                <a:solidFill>
                  <a:schemeClr val="bg1"/>
                </a:solidFill>
                <a:latin typeface="Montserrat" charset="0"/>
                <a:ea typeface="SimSun" panose="02010600030101010101" pitchFamily="2" charset="-122"/>
                <a:cs typeface="Montserrat" charset="0"/>
              </a:rPr>
              <a:t>By providing practical insights and strategies, this seminar intends to empower young NGOs to navigate the complexities of fundraising and sustain their impactful work in the long run. Laying the ground, let us look at the role of the founder members.</a:t>
            </a:r>
            <a:endParaRPr lang="en-US" sz="2700" b="0">
              <a:solidFill>
                <a:schemeClr val="bg1"/>
              </a:solidFill>
              <a:latin typeface="Montserrat" charset="0"/>
              <a:ea typeface="SimSun" panose="02010600030101010101" pitchFamily="2" charset="-122"/>
              <a:cs typeface="Montserrat" charset="0"/>
            </a:endParaRPr>
          </a:p>
        </p:txBody>
      </p:sp>
      <p:sp>
        <p:nvSpPr>
          <p:cNvPr id="10" name="文本框 26"/>
          <p:cNvSpPr txBox="1"/>
          <p:nvPr>
            <p:custDataLst>
              <p:tags r:id="rId2"/>
            </p:custDataLst>
          </p:nvPr>
        </p:nvSpPr>
        <p:spPr>
          <a:xfrm>
            <a:off x="1459865" y="226695"/>
            <a:ext cx="10732770" cy="60579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rPr>
              <a:t>JUSTIFICATION</a:t>
            </a:r>
            <a:endParaRPr kumimoji="0" lang="en-US" altLang="zh-CN" sz="3500" b="0" i="0" u="none" strike="noStrike" kern="1200" cap="none" spc="0" normalizeH="0" baseline="0" noProof="0" dirty="0">
              <a:ln>
                <a:noFill/>
              </a:ln>
              <a:solidFill>
                <a:schemeClr val="bg1"/>
              </a:solidFill>
              <a:effectLst/>
              <a:uLnTx/>
              <a:uFillTx/>
              <a:latin typeface="Montserrat" charset="0"/>
              <a:ea typeface="Gilroy" panose="00000400000000000000" charset="0"/>
              <a:cs typeface="Montserrat" charset="0"/>
            </a:endParaRPr>
          </a:p>
        </p:txBody>
      </p:sp>
      <p:pic>
        <p:nvPicPr>
          <p:cNvPr id="9" name="Picture 8" descr="Untitled-1.fw"/>
          <p:cNvPicPr>
            <a:picLocks noChangeAspect="1"/>
          </p:cNvPicPr>
          <p:nvPr/>
        </p:nvPicPr>
        <p:blipFill>
          <a:blip r:embed="rId3"/>
          <a:stretch>
            <a:fillRect/>
          </a:stretch>
        </p:blipFill>
        <p:spPr>
          <a:xfrm>
            <a:off x="393700" y="-635"/>
            <a:ext cx="1191895" cy="1191260"/>
          </a:xfrm>
          <a:prstGeom prst="rect">
            <a:avLst/>
          </a:prstGeom>
        </p:spPr>
      </p:pic>
      <p:sp>
        <p:nvSpPr>
          <p:cNvPr id="11" name="矩形 38"/>
          <p:cNvSpPr/>
          <p:nvPr/>
        </p:nvSpPr>
        <p:spPr>
          <a:xfrm>
            <a:off x="0" y="6136640"/>
            <a:ext cx="12192000" cy="721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4" name="Text Box 13"/>
          <p:cNvSpPr txBox="1"/>
          <p:nvPr/>
        </p:nvSpPr>
        <p:spPr>
          <a:xfrm>
            <a:off x="260350" y="6289675"/>
            <a:ext cx="11798935" cy="429895"/>
          </a:xfrm>
          <a:prstGeom prst="rect">
            <a:avLst/>
          </a:prstGeom>
          <a:noFill/>
        </p:spPr>
        <p:txBody>
          <a:bodyPr wrap="square" rtlCol="0" anchor="t">
            <a:spAutoFit/>
          </a:bodyPr>
          <a:p>
            <a:r>
              <a:rPr lang="en-US" sz="2200" b="1">
                <a:solidFill>
                  <a:schemeClr val="bg1"/>
                </a:solidFill>
              </a:rPr>
              <a:t>THE ROAD FROM REGISTRATION TO DONOR FUNDING - THE DILEMMA FOR YOUNG NGOs</a:t>
            </a:r>
            <a:endParaRPr lang="en-US" sz="2200" b="1">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Users\GODMAT\Desktop\KAGYA\WhatsApp Image 2024-04-12 at 11.03.20 AM.jpegWhatsApp Image 2024-04-12 at 11.03.20 AM"/>
          <p:cNvPicPr>
            <a:picLocks noChangeAspect="1"/>
          </p:cNvPicPr>
          <p:nvPr/>
        </p:nvPicPr>
        <p:blipFill>
          <a:blip r:embed="rId1"/>
          <a:srcRect l="8427" r="8427"/>
          <a:stretch>
            <a:fillRect/>
          </a:stretch>
        </p:blipFill>
        <p:spPr>
          <a:xfrm>
            <a:off x="6717665" y="-19685"/>
            <a:ext cx="5638800" cy="6781800"/>
          </a:xfrm>
          <a:prstGeom prst="rect">
            <a:avLst/>
          </a:prstGeom>
        </p:spPr>
      </p:pic>
      <p:sp>
        <p:nvSpPr>
          <p:cNvPr id="9" name="矩形 8"/>
          <p:cNvSpPr/>
          <p:nvPr/>
        </p:nvSpPr>
        <p:spPr>
          <a:xfrm>
            <a:off x="0" y="6115050"/>
            <a:ext cx="7505699" cy="742950"/>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603093" y="2533650"/>
            <a:ext cx="0" cy="4324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603093" y="2533650"/>
            <a:ext cx="0" cy="94297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224121"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endParaRPr lang="en-US" altLang="zh-CN" sz="1200" dirty="0">
              <a:solidFill>
                <a:schemeClr val="bg1"/>
              </a:solidFill>
              <a:latin typeface="+mj-lt"/>
            </a:endParaRP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28" name="文本框 27"/>
          <p:cNvSpPr txBox="1"/>
          <p:nvPr/>
        </p:nvSpPr>
        <p:spPr>
          <a:xfrm>
            <a:off x="798513" y="6241680"/>
            <a:ext cx="2531573" cy="415498"/>
          </a:xfrm>
          <a:prstGeom prst="rect">
            <a:avLst/>
          </a:prstGeom>
          <a:noFill/>
        </p:spPr>
        <p:txBody>
          <a:bodyPr wrap="square">
            <a:spAutoFit/>
          </a:bodyPr>
          <a:lstStyle/>
          <a:p>
            <a:r>
              <a:rPr lang="en-US" altLang="zh-CN" sz="1050" dirty="0">
                <a:solidFill>
                  <a:schemeClr val="bg1"/>
                </a:solidFill>
              </a:rPr>
              <a:t>Presentations are communication tools </a:t>
            </a:r>
            <a:endParaRPr lang="zh-CN" altLang="en-US" sz="1050" dirty="0">
              <a:solidFill>
                <a:schemeClr val="bg1"/>
              </a:solidFill>
            </a:endParaRPr>
          </a:p>
        </p:txBody>
      </p:sp>
      <p:sp>
        <p:nvSpPr>
          <p:cNvPr id="5" name="Text Box 4"/>
          <p:cNvSpPr txBox="1"/>
          <p:nvPr/>
        </p:nvSpPr>
        <p:spPr>
          <a:xfrm>
            <a:off x="139700" y="1174750"/>
            <a:ext cx="6349365" cy="4782185"/>
          </a:xfrm>
          <a:prstGeom prst="rect">
            <a:avLst/>
          </a:prstGeom>
          <a:noFill/>
        </p:spPr>
        <p:txBody>
          <a:bodyPr wrap="square" rtlCol="0" anchor="t">
            <a:noAutofit/>
          </a:bodyPr>
          <a:p>
            <a:pPr algn="just"/>
            <a:r>
              <a:rPr lang="en-US" sz="2200"/>
              <a:t>It is important to consider that many donors refrain from financing young organisations, because they don't have a track record of working with donor funding. It is like hiring a recently  licenced driver, it is really risky! </a:t>
            </a:r>
            <a:endParaRPr lang="en-US" sz="2200"/>
          </a:p>
          <a:p>
            <a:pPr algn="just"/>
            <a:endParaRPr lang="en-US" sz="2200"/>
          </a:p>
          <a:p>
            <a:pPr algn="just"/>
            <a:r>
              <a:rPr lang="en-US" sz="2200"/>
              <a:t>That is why the founder members have the task of nurturing the young organisation till it attracts donor funding.</a:t>
            </a:r>
            <a:endParaRPr lang="en-US" sz="2200"/>
          </a:p>
          <a:p>
            <a:pPr algn="just"/>
            <a:endParaRPr lang="en-US" sz="2200"/>
          </a:p>
          <a:p>
            <a:pPr algn="just"/>
            <a:r>
              <a:rPr lang="en-US" sz="2200"/>
              <a:t>Founder members play a crucial role in sustaining a young organization before obtaining donor funding by providing the necessary internal contribution, including:</a:t>
            </a:r>
            <a:endParaRPr lang="en-US" sz="2200"/>
          </a:p>
          <a:p>
            <a:pPr algn="just"/>
            <a:endParaRPr lang="en-US" sz="2200"/>
          </a:p>
        </p:txBody>
      </p:sp>
      <p:sp>
        <p:nvSpPr>
          <p:cNvPr id="11" name="文本框 26"/>
          <p:cNvSpPr txBox="1"/>
          <p:nvPr>
            <p:custDataLst>
              <p:tags r:id="rId2"/>
            </p:custDataLst>
          </p:nvPr>
        </p:nvSpPr>
        <p:spPr>
          <a:xfrm>
            <a:off x="1459865" y="226695"/>
            <a:ext cx="10732770" cy="60579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rPr>
              <a:t>THE ROLE OF FOUNDER MEMBERS</a:t>
            </a:r>
            <a:endParaRPr kumimoji="0" lang="en-US" altLang="zh-CN" sz="35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endParaRPr>
          </a:p>
        </p:txBody>
      </p:sp>
      <p:pic>
        <p:nvPicPr>
          <p:cNvPr id="13" name="Picture 12" descr="Untitled-1.fw"/>
          <p:cNvPicPr>
            <a:picLocks noChangeAspect="1"/>
          </p:cNvPicPr>
          <p:nvPr/>
        </p:nvPicPr>
        <p:blipFill>
          <a:blip r:embed="rId3"/>
          <a:stretch>
            <a:fillRect/>
          </a:stretch>
        </p:blipFill>
        <p:spPr>
          <a:xfrm>
            <a:off x="393700" y="-635"/>
            <a:ext cx="1191895" cy="1191260"/>
          </a:xfrm>
          <a:prstGeom prst="rect">
            <a:avLst/>
          </a:prstGeom>
        </p:spPr>
      </p:pic>
      <p:sp>
        <p:nvSpPr>
          <p:cNvPr id="14" name="矩形 38"/>
          <p:cNvSpPr/>
          <p:nvPr/>
        </p:nvSpPr>
        <p:spPr>
          <a:xfrm>
            <a:off x="0" y="6136640"/>
            <a:ext cx="12192000" cy="721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5" name="Text Box 14"/>
          <p:cNvSpPr txBox="1"/>
          <p:nvPr/>
        </p:nvSpPr>
        <p:spPr>
          <a:xfrm>
            <a:off x="260350" y="6289675"/>
            <a:ext cx="11798935" cy="429895"/>
          </a:xfrm>
          <a:prstGeom prst="rect">
            <a:avLst/>
          </a:prstGeom>
          <a:noFill/>
        </p:spPr>
        <p:txBody>
          <a:bodyPr wrap="square" rtlCol="0" anchor="t">
            <a:spAutoFit/>
          </a:bodyPr>
          <a:p>
            <a:r>
              <a:rPr lang="en-US" sz="2200" b="1">
                <a:solidFill>
                  <a:schemeClr val="bg1"/>
                </a:solidFill>
              </a:rPr>
              <a:t>THE ROAD FROM REGISTRATION TO DONOR FUNDING - THE DILEMMA FOR YOUNG NGOs</a:t>
            </a:r>
            <a:endParaRPr lang="en-US" sz="2200" b="1">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WhatsApp Image 2024-04-12 at 11.03.21 AM"/>
          <p:cNvPicPr>
            <a:picLocks noChangeAspect="1"/>
          </p:cNvPicPr>
          <p:nvPr/>
        </p:nvPicPr>
        <p:blipFill>
          <a:blip r:embed="rId1"/>
          <a:stretch>
            <a:fillRect/>
          </a:stretch>
        </p:blipFill>
        <p:spPr>
          <a:xfrm>
            <a:off x="0" y="-635"/>
            <a:ext cx="5638800" cy="6781800"/>
          </a:xfrm>
          <a:prstGeom prst="rect">
            <a:avLst/>
          </a:prstGeom>
        </p:spPr>
      </p:pic>
      <p:sp>
        <p:nvSpPr>
          <p:cNvPr id="9" name="矩形 8"/>
          <p:cNvSpPr/>
          <p:nvPr/>
        </p:nvSpPr>
        <p:spPr>
          <a:xfrm>
            <a:off x="0" y="6115050"/>
            <a:ext cx="7505699" cy="742950"/>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5783943" y="2533650"/>
            <a:ext cx="0" cy="432435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9224121"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endParaRPr lang="en-US" altLang="zh-CN" sz="1200" dirty="0">
              <a:solidFill>
                <a:schemeClr val="bg1"/>
              </a:solidFill>
              <a:latin typeface="+mj-lt"/>
            </a:endParaRP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28" name="文本框 27"/>
          <p:cNvSpPr txBox="1"/>
          <p:nvPr/>
        </p:nvSpPr>
        <p:spPr>
          <a:xfrm>
            <a:off x="798513" y="6241680"/>
            <a:ext cx="2531573" cy="415498"/>
          </a:xfrm>
          <a:prstGeom prst="rect">
            <a:avLst/>
          </a:prstGeom>
          <a:noFill/>
        </p:spPr>
        <p:txBody>
          <a:bodyPr wrap="square">
            <a:spAutoFit/>
          </a:bodyPr>
          <a:lstStyle/>
          <a:p>
            <a:r>
              <a:rPr lang="en-US" altLang="zh-CN" sz="1050" dirty="0">
                <a:solidFill>
                  <a:schemeClr val="bg1"/>
                </a:solidFill>
              </a:rPr>
              <a:t>Presentations are communication tools </a:t>
            </a:r>
            <a:endParaRPr lang="zh-CN" altLang="en-US" sz="1050" dirty="0">
              <a:solidFill>
                <a:schemeClr val="bg1"/>
              </a:solidFill>
            </a:endParaRPr>
          </a:p>
        </p:txBody>
      </p:sp>
      <p:sp>
        <p:nvSpPr>
          <p:cNvPr id="5" name="Text Box 4"/>
          <p:cNvSpPr txBox="1"/>
          <p:nvPr/>
        </p:nvSpPr>
        <p:spPr>
          <a:xfrm>
            <a:off x="5784215" y="835025"/>
            <a:ext cx="6349365" cy="5822315"/>
          </a:xfrm>
          <a:prstGeom prst="rect">
            <a:avLst/>
          </a:prstGeom>
          <a:noFill/>
        </p:spPr>
        <p:txBody>
          <a:bodyPr wrap="square" rtlCol="0" anchor="t">
            <a:noAutofit/>
          </a:bodyPr>
          <a:p>
            <a:pPr algn="just"/>
            <a:r>
              <a:rPr lang="en-US" sz="2400"/>
              <a:t> Financial contributions.</a:t>
            </a:r>
            <a:endParaRPr lang="en-US" sz="2400"/>
          </a:p>
          <a:p>
            <a:pPr algn="just"/>
            <a:r>
              <a:rPr lang="en-US" sz="2400"/>
              <a:t>* Expertise, skills.</a:t>
            </a:r>
            <a:endParaRPr lang="en-US" sz="2400"/>
          </a:p>
          <a:p>
            <a:pPr algn="just"/>
            <a:r>
              <a:rPr lang="en-US" sz="2400"/>
              <a:t>* Passion to drive the organization forward.</a:t>
            </a:r>
            <a:endParaRPr lang="en-US" sz="2400"/>
          </a:p>
          <a:p>
            <a:pPr algn="just"/>
            <a:endParaRPr lang="en-US" sz="2400"/>
          </a:p>
          <a:p>
            <a:pPr algn="just"/>
            <a:r>
              <a:rPr lang="en-US" sz="2400"/>
              <a:t>Their commitment and dedication often set the tone for success and inspire others to join the cause. Prioritizing investments in:</a:t>
            </a:r>
            <a:endParaRPr lang="en-US" sz="2400"/>
          </a:p>
          <a:p>
            <a:pPr algn="just"/>
            <a:r>
              <a:rPr lang="en-US" sz="2400"/>
              <a:t>* i. Building a strong team.</a:t>
            </a:r>
            <a:endParaRPr lang="en-US" sz="2400"/>
          </a:p>
          <a:p>
            <a:pPr algn="just"/>
            <a:r>
              <a:rPr lang="en-US" sz="2400"/>
              <a:t>* ii. Developing core programs.</a:t>
            </a:r>
            <a:endParaRPr lang="en-US" sz="2400"/>
          </a:p>
          <a:p>
            <a:pPr algn="just"/>
            <a:r>
              <a:rPr lang="en-US" sz="2400"/>
              <a:t>* iii. Building strong visibility.</a:t>
            </a:r>
            <a:endParaRPr lang="en-US" sz="2400"/>
          </a:p>
          <a:p>
            <a:pPr algn="just"/>
            <a:r>
              <a:rPr lang="en-US" sz="2400"/>
              <a:t>* iii.  And establishing efficient operational systems can have a lasting impact on the organization's growth and sustainability, laying a solid foundation for future success.</a:t>
            </a:r>
            <a:endParaRPr lang="en-US" sz="2400"/>
          </a:p>
        </p:txBody>
      </p:sp>
      <p:sp>
        <p:nvSpPr>
          <p:cNvPr id="11" name="文本框 26"/>
          <p:cNvSpPr txBox="1"/>
          <p:nvPr>
            <p:custDataLst>
              <p:tags r:id="rId2"/>
            </p:custDataLst>
          </p:nvPr>
        </p:nvSpPr>
        <p:spPr>
          <a:xfrm>
            <a:off x="1459865" y="226695"/>
            <a:ext cx="10732770" cy="60579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rPr>
              <a:t>THE ROLE OF FOUNDER MEMBERS</a:t>
            </a:r>
            <a:endParaRPr kumimoji="0" lang="en-US" altLang="zh-CN" sz="35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endParaRPr>
          </a:p>
        </p:txBody>
      </p:sp>
      <p:pic>
        <p:nvPicPr>
          <p:cNvPr id="13" name="Picture 12" descr="Untitled-1.fw"/>
          <p:cNvPicPr>
            <a:picLocks noChangeAspect="1"/>
          </p:cNvPicPr>
          <p:nvPr/>
        </p:nvPicPr>
        <p:blipFill>
          <a:blip r:embed="rId3"/>
          <a:stretch>
            <a:fillRect/>
          </a:stretch>
        </p:blipFill>
        <p:spPr>
          <a:xfrm>
            <a:off x="393700" y="-635"/>
            <a:ext cx="1191895" cy="1191260"/>
          </a:xfrm>
          <a:prstGeom prst="rect">
            <a:avLst/>
          </a:prstGeom>
        </p:spPr>
      </p:pic>
      <p:sp>
        <p:nvSpPr>
          <p:cNvPr id="14" name="矩形 38"/>
          <p:cNvSpPr/>
          <p:nvPr/>
        </p:nvSpPr>
        <p:spPr>
          <a:xfrm>
            <a:off x="0" y="6136640"/>
            <a:ext cx="12192000" cy="721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5" name="Text Box 14"/>
          <p:cNvSpPr txBox="1"/>
          <p:nvPr/>
        </p:nvSpPr>
        <p:spPr>
          <a:xfrm>
            <a:off x="260350" y="6289675"/>
            <a:ext cx="11798935" cy="429895"/>
          </a:xfrm>
          <a:prstGeom prst="rect">
            <a:avLst/>
          </a:prstGeom>
          <a:noFill/>
        </p:spPr>
        <p:txBody>
          <a:bodyPr wrap="square" rtlCol="0" anchor="t">
            <a:spAutoFit/>
          </a:bodyPr>
          <a:p>
            <a:r>
              <a:rPr lang="en-US" sz="2200" b="1">
                <a:solidFill>
                  <a:schemeClr val="bg1"/>
                </a:solidFill>
              </a:rPr>
              <a:t>THE ROAD FROM REGISTRATION TO DONOR FUNDING - THE DILEMMA FOR YOUNG NGOs</a:t>
            </a:r>
            <a:endParaRPr lang="en-US" sz="2200" b="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WhatsApp Image 2024-04-12 at 11.03.18 AM"/>
          <p:cNvPicPr>
            <a:picLocks noChangeAspect="1"/>
          </p:cNvPicPr>
          <p:nvPr/>
        </p:nvPicPr>
        <p:blipFill>
          <a:blip r:embed="rId1"/>
          <a:stretch>
            <a:fillRect/>
          </a:stretch>
        </p:blipFill>
        <p:spPr>
          <a:xfrm>
            <a:off x="8013065" y="0"/>
            <a:ext cx="6858000" cy="6858000"/>
          </a:xfrm>
          <a:prstGeom prst="rect">
            <a:avLst/>
          </a:prstGeom>
        </p:spPr>
      </p:pic>
      <p:sp>
        <p:nvSpPr>
          <p:cNvPr id="2" name="任意多边形: 形状 1"/>
          <p:cNvSpPr/>
          <p:nvPr/>
        </p:nvSpPr>
        <p:spPr>
          <a:xfrm>
            <a:off x="1" y="0"/>
            <a:ext cx="8305799" cy="6858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图文框 3"/>
          <p:cNvSpPr/>
          <p:nvPr/>
        </p:nvSpPr>
        <p:spPr>
          <a:xfrm>
            <a:off x="-247650" y="380365"/>
            <a:ext cx="14719300" cy="6401435"/>
          </a:xfrm>
          <a:prstGeom prst="frame">
            <a:avLst>
              <a:gd name="adj1" fmla="val 6202"/>
            </a:avLst>
          </a:pr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 Box 8"/>
          <p:cNvSpPr txBox="1"/>
          <p:nvPr/>
        </p:nvSpPr>
        <p:spPr>
          <a:xfrm>
            <a:off x="240665" y="1094740"/>
            <a:ext cx="7568565" cy="5173345"/>
          </a:xfrm>
          <a:prstGeom prst="rect">
            <a:avLst/>
          </a:prstGeom>
          <a:noFill/>
        </p:spPr>
        <p:txBody>
          <a:bodyPr wrap="square" rtlCol="0" anchor="t">
            <a:noAutofit/>
          </a:bodyPr>
          <a:p>
            <a:pPr algn="just"/>
            <a:r>
              <a:rPr lang="en-US" sz="2500" b="1">
                <a:solidFill>
                  <a:schemeClr val="bg1"/>
                </a:solidFill>
              </a:rPr>
              <a:t>Now, let us look at the 15 steps a young organization can take to establish itself and attract donor funding:</a:t>
            </a:r>
            <a:endParaRPr lang="en-US" sz="2500" b="1">
              <a:solidFill>
                <a:schemeClr val="bg1"/>
              </a:solidFill>
            </a:endParaRPr>
          </a:p>
          <a:p>
            <a:pPr algn="just"/>
            <a:endParaRPr lang="en-US" sz="2500" b="1">
              <a:solidFill>
                <a:schemeClr val="bg1"/>
              </a:solidFill>
            </a:endParaRPr>
          </a:p>
          <a:p>
            <a:pPr algn="just"/>
            <a:r>
              <a:rPr lang="en-US" sz="2500" b="1">
                <a:solidFill>
                  <a:schemeClr val="bg1"/>
                </a:solidFill>
              </a:rPr>
              <a:t>1. Develop a clear mission and vision statement that clearly outlines the objectives and goals of the organization.</a:t>
            </a:r>
            <a:endParaRPr lang="en-US" sz="2500" b="1">
              <a:solidFill>
                <a:schemeClr val="bg1"/>
              </a:solidFill>
            </a:endParaRPr>
          </a:p>
          <a:p>
            <a:pPr algn="just"/>
            <a:r>
              <a:rPr lang="en-US" sz="2500" b="1">
                <a:solidFill>
                  <a:schemeClr val="bg1"/>
                </a:solidFill>
              </a:rPr>
              <a:t>2. Build a strong foundation by creating a strategic plan that outlines key activities, milestones, and timelines.</a:t>
            </a:r>
            <a:endParaRPr lang="en-US" sz="2500" b="1">
              <a:solidFill>
                <a:schemeClr val="bg1"/>
              </a:solidFill>
            </a:endParaRPr>
          </a:p>
          <a:p>
            <a:pPr algn="just"/>
            <a:r>
              <a:rPr lang="en-US" sz="2500" b="1">
                <a:solidFill>
                  <a:schemeClr val="bg1"/>
                </a:solidFill>
              </a:rPr>
              <a:t>3. Establish a strong online presence through a professional website and active social media profiles.</a:t>
            </a:r>
            <a:endParaRPr lang="en-US" sz="2500" b="1">
              <a:solidFill>
                <a:schemeClr val="bg1"/>
              </a:solidFill>
            </a:endParaRPr>
          </a:p>
        </p:txBody>
      </p:sp>
      <p:sp>
        <p:nvSpPr>
          <p:cNvPr id="12" name="文本框 26"/>
          <p:cNvSpPr txBox="1"/>
          <p:nvPr>
            <p:custDataLst>
              <p:tags r:id="rId2"/>
            </p:custDataLst>
          </p:nvPr>
        </p:nvSpPr>
        <p:spPr>
          <a:xfrm>
            <a:off x="1459865" y="226695"/>
            <a:ext cx="10732770" cy="60579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rPr>
              <a:t>THE ROLE OF FOUNDER MEMBERS</a:t>
            </a:r>
            <a:endParaRPr kumimoji="0" lang="en-US" altLang="zh-CN" sz="35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endParaRPr>
          </a:p>
        </p:txBody>
      </p:sp>
      <p:pic>
        <p:nvPicPr>
          <p:cNvPr id="14" name="Picture 13" descr="Untitled-1.fw"/>
          <p:cNvPicPr>
            <a:picLocks noChangeAspect="1"/>
          </p:cNvPicPr>
          <p:nvPr/>
        </p:nvPicPr>
        <p:blipFill>
          <a:blip r:embed="rId3"/>
          <a:stretch>
            <a:fillRect/>
          </a:stretch>
        </p:blipFill>
        <p:spPr>
          <a:xfrm>
            <a:off x="393700" y="-635"/>
            <a:ext cx="1191895" cy="1191260"/>
          </a:xfrm>
          <a:prstGeom prst="rect">
            <a:avLst/>
          </a:prstGeom>
        </p:spPr>
      </p:pic>
      <p:sp>
        <p:nvSpPr>
          <p:cNvPr id="16" name="矩形 38"/>
          <p:cNvSpPr/>
          <p:nvPr/>
        </p:nvSpPr>
        <p:spPr>
          <a:xfrm>
            <a:off x="0" y="6136640"/>
            <a:ext cx="12192000" cy="721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7" name="Text Box 16"/>
          <p:cNvSpPr txBox="1"/>
          <p:nvPr/>
        </p:nvSpPr>
        <p:spPr>
          <a:xfrm>
            <a:off x="260350" y="6289675"/>
            <a:ext cx="11798935" cy="429895"/>
          </a:xfrm>
          <a:prstGeom prst="rect">
            <a:avLst/>
          </a:prstGeom>
          <a:noFill/>
        </p:spPr>
        <p:txBody>
          <a:bodyPr wrap="square" rtlCol="0" anchor="t">
            <a:spAutoFit/>
          </a:bodyPr>
          <a:p>
            <a:r>
              <a:rPr lang="en-US" sz="2200" b="1">
                <a:solidFill>
                  <a:schemeClr val="bg1"/>
                </a:solidFill>
              </a:rPr>
              <a:t>THE ROAD FROM REGISTRATION TO DONOR FUNDING - THE DILEMMA FOR YOUNG NGOs</a:t>
            </a:r>
            <a:endParaRPr lang="en-US" sz="2200" b="1">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Users\GODMAT\Desktop\KAGYA\WhatsApp Image 2024-04-12 at 11.03.21 AM.jpegWhatsApp Image 2024-04-12 at 11.03.21 AM"/>
          <p:cNvPicPr>
            <a:picLocks noChangeAspect="1"/>
          </p:cNvPicPr>
          <p:nvPr/>
        </p:nvPicPr>
        <p:blipFill>
          <a:blip r:embed="rId1"/>
          <a:srcRect/>
          <a:stretch>
            <a:fillRect/>
          </a:stretch>
        </p:blipFill>
        <p:spPr>
          <a:xfrm>
            <a:off x="8013065" y="0"/>
            <a:ext cx="6858000" cy="6858000"/>
          </a:xfrm>
          <a:prstGeom prst="rect">
            <a:avLst/>
          </a:prstGeom>
        </p:spPr>
      </p:pic>
      <p:sp>
        <p:nvSpPr>
          <p:cNvPr id="2" name="任意多边形: 形状 1"/>
          <p:cNvSpPr/>
          <p:nvPr/>
        </p:nvSpPr>
        <p:spPr>
          <a:xfrm>
            <a:off x="1" y="0"/>
            <a:ext cx="8305799" cy="6858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图文框 3"/>
          <p:cNvSpPr/>
          <p:nvPr/>
        </p:nvSpPr>
        <p:spPr>
          <a:xfrm>
            <a:off x="-247650" y="380365"/>
            <a:ext cx="14719300" cy="6401435"/>
          </a:xfrm>
          <a:prstGeom prst="frame">
            <a:avLst>
              <a:gd name="adj1" fmla="val 6202"/>
            </a:avLst>
          </a:pr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 Box 8"/>
          <p:cNvSpPr txBox="1"/>
          <p:nvPr/>
        </p:nvSpPr>
        <p:spPr>
          <a:xfrm>
            <a:off x="240665" y="1094740"/>
            <a:ext cx="7771765" cy="5173345"/>
          </a:xfrm>
          <a:prstGeom prst="rect">
            <a:avLst/>
          </a:prstGeom>
          <a:noFill/>
        </p:spPr>
        <p:txBody>
          <a:bodyPr wrap="square" rtlCol="0" anchor="t">
            <a:noAutofit/>
          </a:bodyPr>
          <a:p>
            <a:pPr algn="just"/>
            <a:r>
              <a:rPr lang="en-US" sz="2700" b="1">
                <a:solidFill>
                  <a:schemeClr val="bg1"/>
                </a:solidFill>
              </a:rPr>
              <a:t>5. Identify potential donors and create targeted fundraising campaigns to appeal to their interests.</a:t>
            </a:r>
            <a:endParaRPr lang="en-US" sz="2700" b="1">
              <a:solidFill>
                <a:schemeClr val="bg1"/>
              </a:solidFill>
            </a:endParaRPr>
          </a:p>
          <a:p>
            <a:pPr algn="just"/>
            <a:r>
              <a:rPr lang="en-US" sz="2700" b="1">
                <a:solidFill>
                  <a:schemeClr val="bg1"/>
                </a:solidFill>
              </a:rPr>
              <a:t>6. Develop a compelling case for support that clearly explains the impact of your work and why donors should invest in your organization.</a:t>
            </a:r>
            <a:endParaRPr lang="en-US" sz="2700" b="1">
              <a:solidFill>
                <a:schemeClr val="bg1"/>
              </a:solidFill>
            </a:endParaRPr>
          </a:p>
          <a:p>
            <a:pPr algn="just"/>
            <a:r>
              <a:rPr lang="en-US" sz="2700" b="1">
                <a:solidFill>
                  <a:schemeClr val="bg1"/>
                </a:solidFill>
              </a:rPr>
              <a:t>7. Implement strong financial management practices to ensure transparency and accountability.</a:t>
            </a:r>
            <a:endParaRPr lang="en-US" sz="2700" b="1">
              <a:solidFill>
                <a:schemeClr val="bg1"/>
              </a:solidFill>
            </a:endParaRPr>
          </a:p>
          <a:p>
            <a:pPr algn="just"/>
            <a:r>
              <a:rPr lang="en-US" sz="2700" b="1">
                <a:solidFill>
                  <a:schemeClr val="bg1"/>
                </a:solidFill>
              </a:rPr>
              <a:t>8. Recruit a diverse and skilled board of directors to provide guidance and support.</a:t>
            </a:r>
            <a:endParaRPr lang="en-US" sz="2700" b="1">
              <a:solidFill>
                <a:schemeClr val="bg1"/>
              </a:solidFill>
            </a:endParaRPr>
          </a:p>
          <a:p>
            <a:pPr algn="just"/>
            <a:endParaRPr lang="en-US" sz="2700" b="1">
              <a:solidFill>
                <a:schemeClr val="bg1"/>
              </a:solidFill>
            </a:endParaRPr>
          </a:p>
        </p:txBody>
      </p:sp>
      <p:sp>
        <p:nvSpPr>
          <p:cNvPr id="12" name="文本框 26"/>
          <p:cNvSpPr txBox="1"/>
          <p:nvPr>
            <p:custDataLst>
              <p:tags r:id="rId2"/>
            </p:custDataLst>
          </p:nvPr>
        </p:nvSpPr>
        <p:spPr>
          <a:xfrm>
            <a:off x="1459865" y="226695"/>
            <a:ext cx="10732770" cy="605790"/>
          </a:xfrm>
          <a:prstGeom prst="rect">
            <a:avLst/>
          </a:prstGeom>
          <a:gradFill>
            <a:gsLst>
              <a:gs pos="0">
                <a:srgbClr val="FECF40"/>
              </a:gs>
              <a:gs pos="100000">
                <a:srgbClr val="846C21"/>
              </a:gs>
            </a:gsLst>
            <a:lin ang="0" scaled="0"/>
          </a:gra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rPr>
              <a:t>THE ROLE OF FOUNDER MEMBERS</a:t>
            </a:r>
            <a:endParaRPr kumimoji="0" lang="en-US" altLang="zh-CN" sz="3500" b="0" i="0" u="none" strike="noStrike" kern="1200" cap="none" spc="0" normalizeH="0" baseline="0" noProof="0" dirty="0">
              <a:ln>
                <a:noFill/>
              </a:ln>
              <a:solidFill>
                <a:schemeClr val="bg1"/>
              </a:solidFill>
              <a:effectLst/>
              <a:uLnTx/>
              <a:uFillTx/>
              <a:latin typeface="Hubot-Sans Black Wide" charset="0"/>
              <a:ea typeface="Gilroy" panose="00000400000000000000" charset="0"/>
              <a:cs typeface="+mn-cs"/>
            </a:endParaRPr>
          </a:p>
        </p:txBody>
      </p:sp>
      <p:pic>
        <p:nvPicPr>
          <p:cNvPr id="14" name="Picture 13" descr="Untitled-1.fw"/>
          <p:cNvPicPr>
            <a:picLocks noChangeAspect="1"/>
          </p:cNvPicPr>
          <p:nvPr/>
        </p:nvPicPr>
        <p:blipFill>
          <a:blip r:embed="rId3"/>
          <a:stretch>
            <a:fillRect/>
          </a:stretch>
        </p:blipFill>
        <p:spPr>
          <a:xfrm>
            <a:off x="393700" y="-635"/>
            <a:ext cx="1191895" cy="1191260"/>
          </a:xfrm>
          <a:prstGeom prst="rect">
            <a:avLst/>
          </a:prstGeom>
        </p:spPr>
      </p:pic>
      <p:sp>
        <p:nvSpPr>
          <p:cNvPr id="16" name="矩形 38"/>
          <p:cNvSpPr/>
          <p:nvPr/>
        </p:nvSpPr>
        <p:spPr>
          <a:xfrm>
            <a:off x="0" y="6136640"/>
            <a:ext cx="12192000" cy="721360"/>
          </a:xfrm>
          <a:prstGeom prst="rect">
            <a:avLst/>
          </a:prstGeom>
          <a:solidFill>
            <a:schemeClr val="accent3">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808000"/>
              </a:highlight>
            </a:endParaRPr>
          </a:p>
        </p:txBody>
      </p:sp>
      <p:sp>
        <p:nvSpPr>
          <p:cNvPr id="17" name="Text Box 16"/>
          <p:cNvSpPr txBox="1"/>
          <p:nvPr/>
        </p:nvSpPr>
        <p:spPr>
          <a:xfrm>
            <a:off x="260350" y="6289675"/>
            <a:ext cx="11798935" cy="429895"/>
          </a:xfrm>
          <a:prstGeom prst="rect">
            <a:avLst/>
          </a:prstGeom>
          <a:noFill/>
        </p:spPr>
        <p:txBody>
          <a:bodyPr wrap="square" rtlCol="0" anchor="t">
            <a:spAutoFit/>
          </a:bodyPr>
          <a:p>
            <a:r>
              <a:rPr lang="en-US" sz="2200" b="1">
                <a:solidFill>
                  <a:schemeClr val="bg1"/>
                </a:solidFill>
              </a:rPr>
              <a:t>THE ROAD FROM REGISTRATION TO DONOR FUNDING - THE DILEMMA FOR YOUNG NGOs</a:t>
            </a:r>
            <a:endParaRPr lang="en-US" sz="2200" b="1">
              <a:solidFill>
                <a:schemeClr val="bg1"/>
              </a:solidFill>
            </a:endParaRPr>
          </a:p>
        </p:txBody>
      </p:sp>
    </p:spTree>
  </p:cSld>
  <p:clrMapOvr>
    <a:masterClrMapping/>
  </p:clrMapOvr>
</p:sld>
</file>

<file path=ppt/tags/tag1.xml><?xml version="1.0" encoding="utf-8"?>
<p:tagLst xmlns:p="http://schemas.openxmlformats.org/presentationml/2006/main">
  <p:tag name="PA" val="v5.2.10"/>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PP_MARK_KEY" val="068659b2-b470-451f-817e-30251c6c54ae"/>
  <p:tag name="COMMONDATA" val="eyJoZGlkIjoiYzhkMjg0NDA1MzdiYTViNDBhYWU0YmMwMWY1YWViMDYifQ=="/>
</p:tagLst>
</file>

<file path=ppt/tags/tag2.xml><?xml version="1.0" encoding="utf-8"?>
<p:tagLst xmlns:p="http://schemas.openxmlformats.org/presentationml/2006/main">
  <p:tag name="PA" val="v5.2.1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0B0F0"/>
      </a:accent1>
      <a:accent2>
        <a:srgbClr val="FF73A7"/>
      </a:accent2>
      <a:accent3>
        <a:srgbClr val="FFCD4E"/>
      </a:accent3>
      <a:accent4>
        <a:srgbClr val="FFB458"/>
      </a:accent4>
      <a:accent5>
        <a:srgbClr val="FAFAFA"/>
      </a:accent5>
      <a:accent6>
        <a:srgbClr val="70AD47"/>
      </a:accent6>
      <a:hlink>
        <a:srgbClr val="0563C1"/>
      </a:hlink>
      <a:folHlink>
        <a:srgbClr val="954F72"/>
      </a:folHlink>
    </a:clrScheme>
    <a:fontScheme name="海外商务风01">
      <a:majorFont>
        <a:latin typeface="Hubot-Sans Black Wide"/>
        <a:ea typeface=""/>
        <a:cs typeface=""/>
      </a:majorFont>
      <a:minorFont>
        <a:latin typeface="Gilro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prstDash val="solid"/>
        </a:ln>
        <a:effectLst>
          <a:outerShdw blurRad="203200" dist="101600" dir="8100000" algn="tr" rotWithShape="0">
            <a:srgbClr val="FF5DA9">
              <a:alpha val="10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roy"/>
        <a:ea typeface=""/>
        <a:cs typeface=""/>
        <a:font script="Jpan" typeface="游ゴシック"/>
        <a:font script="Hang" typeface="맑은 고딕"/>
        <a:font script="Hans" typeface="Gilroy"/>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Gilroy"/>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roy"/>
        <a:ea typeface=""/>
        <a:cs typeface=""/>
        <a:font script="Jpan" typeface="ＭＳ Ｐゴシック"/>
        <a:font script="Hang" typeface="맑은 고딕"/>
        <a:font script="Hans" typeface="Gilroy"/>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0B0F0"/>
    </a:accent1>
    <a:accent2>
      <a:srgbClr val="FF73A7"/>
    </a:accent2>
    <a:accent3>
      <a:srgbClr val="FFCD4E"/>
    </a:accent3>
    <a:accent4>
      <a:srgbClr val="FFB458"/>
    </a:accent4>
    <a:accent5>
      <a:srgbClr val="FAFAFA"/>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00B0F0"/>
    </a:accent1>
    <a:accent2>
      <a:srgbClr val="FF73A7"/>
    </a:accent2>
    <a:accent3>
      <a:srgbClr val="FFCD4E"/>
    </a:accent3>
    <a:accent4>
      <a:srgbClr val="FFB458"/>
    </a:accent4>
    <a:accent5>
      <a:srgbClr val="FAFAFA"/>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4723</Words>
  <Application>WPS Presentation</Application>
  <PresentationFormat>宽屏</PresentationFormat>
  <Paragraphs>147</Paragraphs>
  <Slides>11</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11</vt:i4>
      </vt:variant>
    </vt:vector>
  </HeadingPairs>
  <TitlesOfParts>
    <vt:vector size="35" baseType="lpstr">
      <vt:lpstr>Arial</vt:lpstr>
      <vt:lpstr>SimSun</vt:lpstr>
      <vt:lpstr>Wingdings</vt:lpstr>
      <vt:lpstr>Gilroy</vt:lpstr>
      <vt:lpstr>Hubot-Sans Black Wide</vt:lpstr>
      <vt:lpstr>Montserrat</vt:lpstr>
      <vt:lpstr>Microsoft YaHei</vt:lpstr>
      <vt:lpstr>Arial Unicode MS</vt:lpstr>
      <vt:lpstr>Adobe Gothic Std B</vt:lpstr>
      <vt:lpstr>Adobe Caslon Pro</vt:lpstr>
      <vt:lpstr>Arial Black</vt:lpstr>
      <vt:lpstr>Mongolian Baiti</vt:lpstr>
      <vt:lpstr>Adobe Fangsong Std R</vt:lpstr>
      <vt:lpstr>Adobe Hebrew</vt:lpstr>
      <vt:lpstr>Arial Narrow</vt:lpstr>
      <vt:lpstr>Arial Rounded MT Bold</vt:lpstr>
      <vt:lpstr>Bahnschrift Condensed</vt:lpstr>
      <vt:lpstr>Adobe Heiti Std R</vt:lpstr>
      <vt:lpstr>Franklin Gothic Heavy</vt:lpstr>
      <vt:lpstr>Franklin Gothic Demi Cond</vt:lpstr>
      <vt:lpstr>Forte</vt:lpstr>
      <vt:lpstr>Franklin Gothic Demi</vt:lpstr>
      <vt:lpstr>Franklin Gothic Book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hui ming</dc:creator>
  <cp:lastModifiedBy>God Mat</cp:lastModifiedBy>
  <cp:revision>120</cp:revision>
  <dcterms:created xsi:type="dcterms:W3CDTF">2022-06-26T21:27:00Z</dcterms:created>
  <dcterms:modified xsi:type="dcterms:W3CDTF">2024-04-12T13:02:43Z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4A9F9AC5741E42FCA5AC0C0652FE08CB_13</vt:lpwstr>
  </property>
  <property fmtid="{D5CDD505-2E9C-101B-9397-08002B2CF9AE}" pid="3" name="KSOProductBuildVer">
    <vt:lpwstr>1033-12.2.0.16731</vt:lpwstr>
  </property>
</Properties>
</file>